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65" r:id="rId3"/>
    <p:sldId id="264" r:id="rId4"/>
    <p:sldId id="267" r:id="rId5"/>
    <p:sldId id="263" r:id="rId6"/>
    <p:sldId id="259" r:id="rId7"/>
    <p:sldId id="257" r:id="rId8"/>
    <p:sldId id="260" r:id="rId9"/>
    <p:sldId id="258" r:id="rId10"/>
    <p:sldId id="261" r:id="rId11"/>
    <p:sldId id="262" r:id="rId12"/>
    <p:sldId id="266"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ngela\Desktop\Angela\Estadisticas%202010.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dmin\Desktop\Linea\Informe%20REAAS%20para%20Per&#250;\Graficos%20excel%20informe%20201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dmin\Desktop\Linea\Informe%20REAAS%20para%20Per&#250;\Graficos%20excel%20informe%20201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dmin\Desktop\Linea\Informe%20REAAS%20para%20Per&#250;\Graficos%20excel%20informe%20201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Admin\Desktop\Linea\Informe%20REAAS%20para%20Per&#250;\Graficos%20excel%20informe%20201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Admin\Desktop\Linea\Informe%20REAAS%20para%20Per&#250;\Graficos%20excel%20informe%20201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dmin\Desktop\Linea\Informe%20REAAS%20para%20Per&#250;\Graficos%20excel%20informe%202011.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Admin\Desktop\Linea\Informe%20REAAS%20para%20Per&#250;\Graficos%20excel%20informe%2020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CL"/>
  <c:chart>
    <c:plotArea>
      <c:layout/>
      <c:pieChart>
        <c:varyColors val="1"/>
        <c:ser>
          <c:idx val="0"/>
          <c:order val="0"/>
          <c:dLbls>
            <c:dLbl>
              <c:idx val="0"/>
              <c:layout/>
              <c:tx>
                <c:rich>
                  <a:bodyPr/>
                  <a:lstStyle/>
                  <a:p>
                    <a:r>
                      <a:rPr lang="en-US"/>
                      <a:t>81%</a:t>
                    </a:r>
                  </a:p>
                </c:rich>
              </c:tx>
              <c:showVal val="1"/>
            </c:dLbl>
            <c:dLbl>
              <c:idx val="1"/>
              <c:layout/>
              <c:tx>
                <c:rich>
                  <a:bodyPr/>
                  <a:lstStyle/>
                  <a:p>
                    <a:r>
                      <a:rPr lang="en-US"/>
                      <a:t>14%</a:t>
                    </a:r>
                  </a:p>
                </c:rich>
              </c:tx>
              <c:showVal val="1"/>
            </c:dLbl>
            <c:dLbl>
              <c:idx val="2"/>
              <c:layout/>
              <c:tx>
                <c:rich>
                  <a:bodyPr/>
                  <a:lstStyle/>
                  <a:p>
                    <a:r>
                      <a:rPr lang="en-US"/>
                      <a:t>5%</a:t>
                    </a:r>
                  </a:p>
                </c:rich>
              </c:tx>
              <c:showVal val="1"/>
            </c:dLbl>
            <c:txPr>
              <a:bodyPr/>
              <a:lstStyle/>
              <a:p>
                <a:pPr>
                  <a:defRPr sz="1800" baseline="0"/>
                </a:pPr>
                <a:endParaRPr lang="es-CL"/>
              </a:p>
            </c:txPr>
            <c:showVal val="1"/>
            <c:showLeaderLines val="1"/>
          </c:dLbls>
          <c:cat>
            <c:strRef>
              <c:f>Hoja2!$A$1:$A$3</c:f>
              <c:strCache>
                <c:ptCount val="3"/>
                <c:pt idx="0">
                  <c:v>Mujer embarazada</c:v>
                </c:pt>
                <c:pt idx="1">
                  <c:v>Pareja de mujer embarazada</c:v>
                </c:pt>
                <c:pt idx="2">
                  <c:v>Terceras personas (padres, madres, amigos/as o familiares de la mujer embarazada)</c:v>
                </c:pt>
              </c:strCache>
            </c:strRef>
          </c:cat>
          <c:val>
            <c:numRef>
              <c:f>Hoja2!$B$1:$B$3</c:f>
              <c:numCache>
                <c:formatCode>General</c:formatCode>
                <c:ptCount val="3"/>
                <c:pt idx="0">
                  <c:v>81</c:v>
                </c:pt>
                <c:pt idx="1">
                  <c:v>14</c:v>
                </c:pt>
                <c:pt idx="2">
                  <c:v>5</c:v>
                </c:pt>
              </c:numCache>
            </c:numRef>
          </c:val>
        </c:ser>
        <c:firstSliceAng val="0"/>
      </c:pieChart>
    </c:plotArea>
    <c:legend>
      <c:legendPos val="r"/>
      <c:layout>
        <c:manualLayout>
          <c:xMode val="edge"/>
          <c:yMode val="edge"/>
          <c:x val="0.62943875765529478"/>
          <c:y val="3.9452099737532803E-2"/>
          <c:w val="0.32889457567804209"/>
          <c:h val="0.94887357830271213"/>
        </c:manualLayout>
      </c:layout>
      <c:txPr>
        <a:bodyPr/>
        <a:lstStyle/>
        <a:p>
          <a:pPr>
            <a:defRPr sz="1500" baseline="0"/>
          </a:pPr>
          <a:endParaRPr lang="es-CL"/>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CL"/>
  <c:chart>
    <c:plotArea>
      <c:layout/>
      <c:pieChart>
        <c:varyColors val="1"/>
        <c:ser>
          <c:idx val="0"/>
          <c:order val="0"/>
          <c:dLbls>
            <c:txPr>
              <a:bodyPr/>
              <a:lstStyle/>
              <a:p>
                <a:pPr>
                  <a:defRPr sz="1050" b="1"/>
                </a:pPr>
                <a:endParaRPr lang="es-CL"/>
              </a:p>
            </c:txPr>
            <c:showCatName val="1"/>
            <c:showPercent val="1"/>
            <c:showLeaderLines val="1"/>
          </c:dLbls>
          <c:cat>
            <c:strRef>
              <c:f>Hoja8!$B$3:$B$8</c:f>
              <c:strCache>
                <c:ptCount val="6"/>
                <c:pt idx="0">
                  <c:v>Mujer interesada</c:v>
                </c:pt>
                <c:pt idx="1">
                  <c:v>Pareja de la mujer interesada</c:v>
                </c:pt>
                <c:pt idx="2">
                  <c:v>Padre/madre</c:v>
                </c:pt>
                <c:pt idx="3">
                  <c:v>Otro familiar</c:v>
                </c:pt>
                <c:pt idx="4">
                  <c:v>Amigx</c:v>
                </c:pt>
                <c:pt idx="5">
                  <c:v>No especifica</c:v>
                </c:pt>
              </c:strCache>
            </c:strRef>
          </c:cat>
          <c:val>
            <c:numRef>
              <c:f>Hoja8!$C$3:$C$8</c:f>
              <c:numCache>
                <c:formatCode>###0</c:formatCode>
                <c:ptCount val="6"/>
                <c:pt idx="0">
                  <c:v>274</c:v>
                </c:pt>
                <c:pt idx="1">
                  <c:v>68</c:v>
                </c:pt>
                <c:pt idx="2">
                  <c:v>25</c:v>
                </c:pt>
                <c:pt idx="3">
                  <c:v>4</c:v>
                </c:pt>
                <c:pt idx="4">
                  <c:v>3</c:v>
                </c:pt>
                <c:pt idx="5">
                  <c:v>5</c:v>
                </c:pt>
              </c:numCache>
            </c:numRef>
          </c:val>
        </c:ser>
        <c:firstSliceAng val="0"/>
      </c:pieChart>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CL"/>
  <c:chart>
    <c:plotArea>
      <c:layout/>
      <c:barChart>
        <c:barDir val="bar"/>
        <c:grouping val="clustered"/>
        <c:ser>
          <c:idx val="0"/>
          <c:order val="0"/>
          <c:cat>
            <c:strRef>
              <c:f>Hoja3!$B$4:$B$20</c:f>
              <c:strCache>
                <c:ptCount val="17"/>
                <c:pt idx="0">
                  <c:v>¿Es necesaria la última dosis si ya hubo sangrado previo?</c:v>
                </c:pt>
                <c:pt idx="1">
                  <c:v>Precio de la pastilla</c:v>
                </c:pt>
                <c:pt idx="2">
                  <c:v>No le da confianza el método con pastillas, prefiere información sobre clínicas</c:v>
                </c:pt>
                <c:pt idx="3">
                  <c:v>Pregunta por dosis de 4 pastillas</c:v>
                </c:pt>
                <c:pt idx="4">
                  <c:v>Consulta por contraindicaciones si toma otros medicamentos</c:v>
                </c:pt>
                <c:pt idx="5">
                  <c:v>Embarazo de mas de 12 semanas</c:v>
                </c:pt>
                <c:pt idx="6">
                  <c:v>Combinación de pastillas</c:v>
                </c:pt>
                <c:pt idx="7">
                  <c:v>Consultas ginecológicas muy puntuales</c:v>
                </c:pt>
                <c:pt idx="8">
                  <c:v>Uso de la Mifepristona</c:v>
                </c:pt>
                <c:pt idx="9">
                  <c:v>Llama por embarazo de mas de 9 semanas</c:v>
                </c:pt>
                <c:pt idx="10">
                  <c:v>Inseguridad por compra de misotrol en Internet</c:v>
                </c:pt>
                <c:pt idx="11">
                  <c:v>Uso vaginal de Misotrol</c:v>
                </c:pt>
                <c:pt idx="12">
                  <c:v>Dosis exacta</c:v>
                </c:pt>
                <c:pt idx="13">
                  <c:v>Se hizo el tratamiento pero tiene dudas</c:v>
                </c:pt>
                <c:pt idx="14">
                  <c:v>Riesgos del procedimiento</c:v>
                </c:pt>
                <c:pt idx="15">
                  <c:v>Como conseguir la pastilla</c:v>
                </c:pt>
                <c:pt idx="16">
                  <c:v>Información general</c:v>
                </c:pt>
              </c:strCache>
            </c:strRef>
          </c:cat>
          <c:val>
            <c:numRef>
              <c:f>Hoja3!$C$4:$C$20</c:f>
            </c:numRef>
          </c:val>
        </c:ser>
        <c:ser>
          <c:idx val="1"/>
          <c:order val="1"/>
          <c:cat>
            <c:strRef>
              <c:f>Hoja3!$B$4:$B$20</c:f>
              <c:strCache>
                <c:ptCount val="17"/>
                <c:pt idx="0">
                  <c:v>¿Es necesaria la última dosis si ya hubo sangrado previo?</c:v>
                </c:pt>
                <c:pt idx="1">
                  <c:v>Precio de la pastilla</c:v>
                </c:pt>
                <c:pt idx="2">
                  <c:v>No le da confianza el método con pastillas, prefiere información sobre clínicas</c:v>
                </c:pt>
                <c:pt idx="3">
                  <c:v>Pregunta por dosis de 4 pastillas</c:v>
                </c:pt>
                <c:pt idx="4">
                  <c:v>Consulta por contraindicaciones si toma otros medicamentos</c:v>
                </c:pt>
                <c:pt idx="5">
                  <c:v>Embarazo de mas de 12 semanas</c:v>
                </c:pt>
                <c:pt idx="6">
                  <c:v>Combinación de pastillas</c:v>
                </c:pt>
                <c:pt idx="7">
                  <c:v>Consultas ginecológicas muy puntuales</c:v>
                </c:pt>
                <c:pt idx="8">
                  <c:v>Uso de la Mifepristona</c:v>
                </c:pt>
                <c:pt idx="9">
                  <c:v>Llama por embarazo de mas de 9 semanas</c:v>
                </c:pt>
                <c:pt idx="10">
                  <c:v>Inseguridad por compra de misotrol en Internet</c:v>
                </c:pt>
                <c:pt idx="11">
                  <c:v>Uso vaginal de Misotrol</c:v>
                </c:pt>
                <c:pt idx="12">
                  <c:v>Dosis exacta</c:v>
                </c:pt>
                <c:pt idx="13">
                  <c:v>Se hizo el tratamiento pero tiene dudas</c:v>
                </c:pt>
                <c:pt idx="14">
                  <c:v>Riesgos del procedimiento</c:v>
                </c:pt>
                <c:pt idx="15">
                  <c:v>Como conseguir la pastilla</c:v>
                </c:pt>
                <c:pt idx="16">
                  <c:v>Información general</c:v>
                </c:pt>
              </c:strCache>
            </c:strRef>
          </c:cat>
          <c:val>
            <c:numRef>
              <c:f>Hoja3!$D$4:$D$20</c:f>
            </c:numRef>
          </c:val>
        </c:ser>
        <c:ser>
          <c:idx val="2"/>
          <c:order val="2"/>
          <c:dLbls>
            <c:showVal val="1"/>
          </c:dLbls>
          <c:cat>
            <c:strRef>
              <c:f>Hoja3!$B$4:$B$20</c:f>
              <c:strCache>
                <c:ptCount val="17"/>
                <c:pt idx="0">
                  <c:v>¿Es necesaria la última dosis si ya hubo sangrado previo?</c:v>
                </c:pt>
                <c:pt idx="1">
                  <c:v>Precio de la pastilla</c:v>
                </c:pt>
                <c:pt idx="2">
                  <c:v>No le da confianza el método con pastillas, prefiere información sobre clínicas</c:v>
                </c:pt>
                <c:pt idx="3">
                  <c:v>Pregunta por dosis de 4 pastillas</c:v>
                </c:pt>
                <c:pt idx="4">
                  <c:v>Consulta por contraindicaciones si toma otros medicamentos</c:v>
                </c:pt>
                <c:pt idx="5">
                  <c:v>Embarazo de mas de 12 semanas</c:v>
                </c:pt>
                <c:pt idx="6">
                  <c:v>Combinación de pastillas</c:v>
                </c:pt>
                <c:pt idx="7">
                  <c:v>Consultas ginecológicas muy puntuales</c:v>
                </c:pt>
                <c:pt idx="8">
                  <c:v>Uso de la Mifepristona</c:v>
                </c:pt>
                <c:pt idx="9">
                  <c:v>Llama por embarazo de mas de 9 semanas</c:v>
                </c:pt>
                <c:pt idx="10">
                  <c:v>Inseguridad por compra de misotrol en Internet</c:v>
                </c:pt>
                <c:pt idx="11">
                  <c:v>Uso vaginal de Misotrol</c:v>
                </c:pt>
                <c:pt idx="12">
                  <c:v>Dosis exacta</c:v>
                </c:pt>
                <c:pt idx="13">
                  <c:v>Se hizo el tratamiento pero tiene dudas</c:v>
                </c:pt>
                <c:pt idx="14">
                  <c:v>Riesgos del procedimiento</c:v>
                </c:pt>
                <c:pt idx="15">
                  <c:v>Como conseguir la pastilla</c:v>
                </c:pt>
                <c:pt idx="16">
                  <c:v>Información general</c:v>
                </c:pt>
              </c:strCache>
            </c:strRef>
          </c:cat>
          <c:val>
            <c:numRef>
              <c:f>Hoja3!$E$4:$E$20</c:f>
              <c:numCache>
                <c:formatCode>####.0%</c:formatCode>
                <c:ptCount val="17"/>
                <c:pt idx="0">
                  <c:v>5.3763440860215127E-3</c:v>
                </c:pt>
                <c:pt idx="1">
                  <c:v>5.3763440860215127E-3</c:v>
                </c:pt>
                <c:pt idx="2">
                  <c:v>1.6129032258064523E-2</c:v>
                </c:pt>
                <c:pt idx="3">
                  <c:v>2.150537634408603E-2</c:v>
                </c:pt>
                <c:pt idx="4">
                  <c:v>2.419354838709678E-2</c:v>
                </c:pt>
                <c:pt idx="5">
                  <c:v>3.225806451612908E-2</c:v>
                </c:pt>
                <c:pt idx="6">
                  <c:v>4.8387096774193554E-2</c:v>
                </c:pt>
                <c:pt idx="7">
                  <c:v>4.8387096774193554E-2</c:v>
                </c:pt>
                <c:pt idx="8">
                  <c:v>4.8387096774193554E-2</c:v>
                </c:pt>
                <c:pt idx="9">
                  <c:v>5.1075268817204297E-2</c:v>
                </c:pt>
                <c:pt idx="10">
                  <c:v>5.3763440860215131E-2</c:v>
                </c:pt>
                <c:pt idx="11">
                  <c:v>5.6451612903225833E-2</c:v>
                </c:pt>
                <c:pt idx="12">
                  <c:v>8.0645161290322689E-2</c:v>
                </c:pt>
                <c:pt idx="13">
                  <c:v>8.3333333333333343E-2</c:v>
                </c:pt>
                <c:pt idx="14">
                  <c:v>0.11827956989247301</c:v>
                </c:pt>
                <c:pt idx="15">
                  <c:v>0.2768817204301075</c:v>
                </c:pt>
                <c:pt idx="16">
                  <c:v>0.4354838709677431</c:v>
                </c:pt>
              </c:numCache>
            </c:numRef>
          </c:val>
        </c:ser>
        <c:axId val="37969920"/>
        <c:axId val="37971456"/>
      </c:barChart>
      <c:catAx>
        <c:axId val="37969920"/>
        <c:scaling>
          <c:orientation val="minMax"/>
        </c:scaling>
        <c:axPos val="l"/>
        <c:tickLblPos val="nextTo"/>
        <c:crossAx val="37971456"/>
        <c:crosses val="autoZero"/>
        <c:auto val="1"/>
        <c:lblAlgn val="ctr"/>
        <c:lblOffset val="100"/>
      </c:catAx>
      <c:valAx>
        <c:axId val="37971456"/>
        <c:scaling>
          <c:orientation val="minMax"/>
        </c:scaling>
        <c:axPos val="b"/>
        <c:majorGridlines/>
        <c:numFmt formatCode="####.0%" sourceLinked="1"/>
        <c:tickLblPos val="nextTo"/>
        <c:crossAx val="37969920"/>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s-CL"/>
  <c:chart>
    <c:plotArea>
      <c:layout/>
      <c:barChart>
        <c:barDir val="col"/>
        <c:grouping val="clustered"/>
        <c:ser>
          <c:idx val="0"/>
          <c:order val="0"/>
          <c:tx>
            <c:strRef>
              <c:f>Hoja2!$B$2</c:f>
              <c:strCache>
                <c:ptCount val="1"/>
                <c:pt idx="0">
                  <c:v>2009</c:v>
                </c:pt>
              </c:strCache>
            </c:strRef>
          </c:tx>
          <c:dLbls>
            <c:txPr>
              <a:bodyPr/>
              <a:lstStyle/>
              <a:p>
                <a:pPr>
                  <a:defRPr sz="900"/>
                </a:pPr>
                <a:endParaRPr lang="es-CL"/>
              </a:p>
            </c:txPr>
            <c:showVal val="1"/>
          </c:dLbls>
          <c:cat>
            <c:strRef>
              <c:f>Hoja2!$A$3:$A$13</c:f>
              <c:strCache>
                <c:ptCount val="11"/>
                <c:pt idx="0">
                  <c:v>Información general</c:v>
                </c:pt>
                <c:pt idx="1">
                  <c:v>Uso vaginal de Misotrol</c:v>
                </c:pt>
                <c:pt idx="2">
                  <c:v>Dosis exacta</c:v>
                </c:pt>
                <c:pt idx="3">
                  <c:v>Como conseguir la pastilla</c:v>
                </c:pt>
                <c:pt idx="4">
                  <c:v>Riesgos del procedimiento</c:v>
                </c:pt>
                <c:pt idx="5">
                  <c:v>Combinación de pastillas</c:v>
                </c:pt>
                <c:pt idx="6">
                  <c:v>Inseguridad por compra de misotrol en Internet</c:v>
                </c:pt>
                <c:pt idx="7">
                  <c:v>Se hizo el tratamiento pero tiene dudas</c:v>
                </c:pt>
                <c:pt idx="8">
                  <c:v>Consulta por contraindicaciones si toma otros medicamentos</c:v>
                </c:pt>
                <c:pt idx="9">
                  <c:v>Embarazo de más de 9 semanas</c:v>
                </c:pt>
                <c:pt idx="10">
                  <c:v>Uso de Mifepristona</c:v>
                </c:pt>
              </c:strCache>
            </c:strRef>
          </c:cat>
          <c:val>
            <c:numRef>
              <c:f>Hoja2!$B$3:$B$13</c:f>
              <c:numCache>
                <c:formatCode>####.0%</c:formatCode>
                <c:ptCount val="11"/>
                <c:pt idx="0">
                  <c:v>0.40740740740740738</c:v>
                </c:pt>
                <c:pt idx="1">
                  <c:v>0.33333333333333337</c:v>
                </c:pt>
                <c:pt idx="2">
                  <c:v>0.46666666666666706</c:v>
                </c:pt>
                <c:pt idx="3">
                  <c:v>0.31067961165048597</c:v>
                </c:pt>
                <c:pt idx="4">
                  <c:v>0.15909090909090934</c:v>
                </c:pt>
                <c:pt idx="5">
                  <c:v>0.33333333333333337</c:v>
                </c:pt>
                <c:pt idx="6">
                  <c:v>0.05</c:v>
                </c:pt>
                <c:pt idx="7">
                  <c:v>0.38709677419354904</c:v>
                </c:pt>
                <c:pt idx="8">
                  <c:v>0.33333333333333337</c:v>
                </c:pt>
                <c:pt idx="9">
                  <c:v>0.25800000000000001</c:v>
                </c:pt>
                <c:pt idx="10">
                  <c:v>0.16666666666666669</c:v>
                </c:pt>
              </c:numCache>
            </c:numRef>
          </c:val>
        </c:ser>
        <c:ser>
          <c:idx val="1"/>
          <c:order val="1"/>
          <c:tx>
            <c:strRef>
              <c:f>Hoja2!$C$2</c:f>
              <c:strCache>
                <c:ptCount val="1"/>
                <c:pt idx="0">
                  <c:v>2010</c:v>
                </c:pt>
              </c:strCache>
            </c:strRef>
          </c:tx>
          <c:dLbls>
            <c:txPr>
              <a:bodyPr/>
              <a:lstStyle/>
              <a:p>
                <a:pPr>
                  <a:defRPr sz="900"/>
                </a:pPr>
                <a:endParaRPr lang="es-CL"/>
              </a:p>
            </c:txPr>
            <c:showVal val="1"/>
          </c:dLbls>
          <c:cat>
            <c:strRef>
              <c:f>Hoja2!$A$3:$A$13</c:f>
              <c:strCache>
                <c:ptCount val="11"/>
                <c:pt idx="0">
                  <c:v>Información general</c:v>
                </c:pt>
                <c:pt idx="1">
                  <c:v>Uso vaginal de Misotrol</c:v>
                </c:pt>
                <c:pt idx="2">
                  <c:v>Dosis exacta</c:v>
                </c:pt>
                <c:pt idx="3">
                  <c:v>Como conseguir la pastilla</c:v>
                </c:pt>
                <c:pt idx="4">
                  <c:v>Riesgos del procedimiento</c:v>
                </c:pt>
                <c:pt idx="5">
                  <c:v>Combinación de pastillas</c:v>
                </c:pt>
                <c:pt idx="6">
                  <c:v>Inseguridad por compra de misotrol en Internet</c:v>
                </c:pt>
                <c:pt idx="7">
                  <c:v>Se hizo el tratamiento pero tiene dudas</c:v>
                </c:pt>
                <c:pt idx="8">
                  <c:v>Consulta por contraindicaciones si toma otros medicamentos</c:v>
                </c:pt>
                <c:pt idx="9">
                  <c:v>Embarazo de más de 9 semanas</c:v>
                </c:pt>
                <c:pt idx="10">
                  <c:v>Uso de Mifepristona</c:v>
                </c:pt>
              </c:strCache>
            </c:strRef>
          </c:cat>
          <c:val>
            <c:numRef>
              <c:f>Hoja2!$C$3:$C$13</c:f>
              <c:numCache>
                <c:formatCode>####.0%</c:formatCode>
                <c:ptCount val="11"/>
                <c:pt idx="0">
                  <c:v>0.31481481481481594</c:v>
                </c:pt>
                <c:pt idx="1">
                  <c:v>0.19047619047619083</c:v>
                </c:pt>
                <c:pt idx="2">
                  <c:v>0.30000000000000032</c:v>
                </c:pt>
                <c:pt idx="3">
                  <c:v>0.2912621359223303</c:v>
                </c:pt>
                <c:pt idx="4">
                  <c:v>0.38636363636363685</c:v>
                </c:pt>
                <c:pt idx="5">
                  <c:v>0.27777777777777823</c:v>
                </c:pt>
                <c:pt idx="6">
                  <c:v>0.35000000000000031</c:v>
                </c:pt>
                <c:pt idx="7">
                  <c:v>0.25806451612903231</c:v>
                </c:pt>
                <c:pt idx="8">
                  <c:v>0.33333333333333337</c:v>
                </c:pt>
                <c:pt idx="9">
                  <c:v>0.22500000000000001</c:v>
                </c:pt>
                <c:pt idx="10">
                  <c:v>0.5</c:v>
                </c:pt>
              </c:numCache>
            </c:numRef>
          </c:val>
        </c:ser>
        <c:ser>
          <c:idx val="2"/>
          <c:order val="2"/>
          <c:tx>
            <c:strRef>
              <c:f>Hoja2!$D$2</c:f>
              <c:strCache>
                <c:ptCount val="1"/>
                <c:pt idx="0">
                  <c:v>2011</c:v>
                </c:pt>
              </c:strCache>
            </c:strRef>
          </c:tx>
          <c:dLbls>
            <c:txPr>
              <a:bodyPr/>
              <a:lstStyle/>
              <a:p>
                <a:pPr>
                  <a:defRPr sz="900"/>
                </a:pPr>
                <a:endParaRPr lang="es-CL"/>
              </a:p>
            </c:txPr>
            <c:showVal val="1"/>
          </c:dLbls>
          <c:cat>
            <c:strRef>
              <c:f>Hoja2!$A$3:$A$13</c:f>
              <c:strCache>
                <c:ptCount val="11"/>
                <c:pt idx="0">
                  <c:v>Información general</c:v>
                </c:pt>
                <c:pt idx="1">
                  <c:v>Uso vaginal de Misotrol</c:v>
                </c:pt>
                <c:pt idx="2">
                  <c:v>Dosis exacta</c:v>
                </c:pt>
                <c:pt idx="3">
                  <c:v>Como conseguir la pastilla</c:v>
                </c:pt>
                <c:pt idx="4">
                  <c:v>Riesgos del procedimiento</c:v>
                </c:pt>
                <c:pt idx="5">
                  <c:v>Combinación de pastillas</c:v>
                </c:pt>
                <c:pt idx="6">
                  <c:v>Inseguridad por compra de misotrol en Internet</c:v>
                </c:pt>
                <c:pt idx="7">
                  <c:v>Se hizo el tratamiento pero tiene dudas</c:v>
                </c:pt>
                <c:pt idx="8">
                  <c:v>Consulta por contraindicaciones si toma otros medicamentos</c:v>
                </c:pt>
                <c:pt idx="9">
                  <c:v>Embarazo de más de 9 semanas</c:v>
                </c:pt>
                <c:pt idx="10">
                  <c:v>Uso de Mifepristona</c:v>
                </c:pt>
              </c:strCache>
            </c:strRef>
          </c:cat>
          <c:val>
            <c:numRef>
              <c:f>Hoja2!$D$3:$D$13</c:f>
              <c:numCache>
                <c:formatCode>####.0%</c:formatCode>
                <c:ptCount val="11"/>
                <c:pt idx="0">
                  <c:v>0.27777777777777823</c:v>
                </c:pt>
                <c:pt idx="1">
                  <c:v>0.47619047619047661</c:v>
                </c:pt>
                <c:pt idx="2">
                  <c:v>0.2333333333333335</c:v>
                </c:pt>
                <c:pt idx="3">
                  <c:v>0.39805825242718451</c:v>
                </c:pt>
                <c:pt idx="4">
                  <c:v>0.45454545454545453</c:v>
                </c:pt>
                <c:pt idx="5">
                  <c:v>0.38888888888889001</c:v>
                </c:pt>
                <c:pt idx="6">
                  <c:v>0.60000000000000064</c:v>
                </c:pt>
                <c:pt idx="7">
                  <c:v>0.35483870967742004</c:v>
                </c:pt>
                <c:pt idx="8">
                  <c:v>0.33333333333333337</c:v>
                </c:pt>
                <c:pt idx="9">
                  <c:v>0.51600000000000001</c:v>
                </c:pt>
                <c:pt idx="10">
                  <c:v>0.33333333333333337</c:v>
                </c:pt>
              </c:numCache>
            </c:numRef>
          </c:val>
        </c:ser>
        <c:axId val="38339328"/>
        <c:axId val="38340864"/>
      </c:barChart>
      <c:catAx>
        <c:axId val="38339328"/>
        <c:scaling>
          <c:orientation val="minMax"/>
        </c:scaling>
        <c:axPos val="b"/>
        <c:tickLblPos val="nextTo"/>
        <c:crossAx val="38340864"/>
        <c:crosses val="autoZero"/>
        <c:auto val="1"/>
        <c:lblAlgn val="ctr"/>
        <c:lblOffset val="100"/>
      </c:catAx>
      <c:valAx>
        <c:axId val="38340864"/>
        <c:scaling>
          <c:orientation val="minMax"/>
        </c:scaling>
        <c:axPos val="l"/>
        <c:majorGridlines/>
        <c:numFmt formatCode="####.0%" sourceLinked="1"/>
        <c:tickLblPos val="nextTo"/>
        <c:crossAx val="38339328"/>
        <c:crosses val="autoZero"/>
        <c:crossBetween val="between"/>
      </c:valAx>
    </c:plotArea>
    <c:legend>
      <c:legendPos val="r"/>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s-CL"/>
  <c:chart>
    <c:plotArea>
      <c:layout/>
      <c:pieChart>
        <c:varyColors val="1"/>
        <c:ser>
          <c:idx val="0"/>
          <c:order val="0"/>
          <c:dLbls>
            <c:txPr>
              <a:bodyPr/>
              <a:lstStyle/>
              <a:p>
                <a:pPr>
                  <a:defRPr sz="1050" b="1"/>
                </a:pPr>
                <a:endParaRPr lang="es-CL"/>
              </a:p>
            </c:txPr>
            <c:showLegendKey val="1"/>
            <c:showCatName val="1"/>
            <c:showPercent val="1"/>
            <c:showLeaderLines val="1"/>
          </c:dLbls>
          <c:cat>
            <c:strRef>
              <c:f>Hoja4!$B$55:$B$60</c:f>
              <c:strCache>
                <c:ptCount val="6"/>
                <c:pt idx="0">
                  <c:v>Internet</c:v>
                </c:pt>
                <c:pt idx="1">
                  <c:v>Esténcil en muros</c:v>
                </c:pt>
                <c:pt idx="2">
                  <c:v>Medio de prensa escrita</c:v>
                </c:pt>
                <c:pt idx="3">
                  <c:v>Medio de prensa audiovisual</c:v>
                </c:pt>
                <c:pt idx="4">
                  <c:v>A través de conocidxs</c:v>
                </c:pt>
                <c:pt idx="5">
                  <c:v>Por medio de una organización</c:v>
                </c:pt>
              </c:strCache>
            </c:strRef>
          </c:cat>
          <c:val>
            <c:numRef>
              <c:f>Hoja4!$C$55:$C$60</c:f>
              <c:numCache>
                <c:formatCode>General</c:formatCode>
                <c:ptCount val="6"/>
                <c:pt idx="0">
                  <c:v>21</c:v>
                </c:pt>
                <c:pt idx="1">
                  <c:v>10</c:v>
                </c:pt>
                <c:pt idx="2">
                  <c:v>4</c:v>
                </c:pt>
                <c:pt idx="3">
                  <c:v>1</c:v>
                </c:pt>
                <c:pt idx="4">
                  <c:v>4</c:v>
                </c:pt>
                <c:pt idx="5">
                  <c:v>1</c:v>
                </c:pt>
              </c:numCache>
            </c:numRef>
          </c:val>
        </c:ser>
        <c:firstSliceAng val="0"/>
      </c:pieChart>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s-CL"/>
  <c:chart>
    <c:plotArea>
      <c:layout/>
      <c:barChart>
        <c:barDir val="col"/>
        <c:grouping val="clustered"/>
        <c:ser>
          <c:idx val="0"/>
          <c:order val="0"/>
          <c:tx>
            <c:strRef>
              <c:f>Hoja5!$I$2</c:f>
              <c:strCache>
                <c:ptCount val="1"/>
                <c:pt idx="0">
                  <c:v>2009</c:v>
                </c:pt>
              </c:strCache>
            </c:strRef>
          </c:tx>
          <c:dLbls>
            <c:showVal val="1"/>
          </c:dLbls>
          <c:cat>
            <c:strRef>
              <c:f>Hoja5!$H$3:$H$8</c:f>
              <c:strCache>
                <c:ptCount val="6"/>
                <c:pt idx="0">
                  <c:v>Internet</c:v>
                </c:pt>
                <c:pt idx="1">
                  <c:v>Esténcil en muros</c:v>
                </c:pt>
                <c:pt idx="2">
                  <c:v>Medio de prensa escrita</c:v>
                </c:pt>
                <c:pt idx="3">
                  <c:v>Medio de prensa audiovisual</c:v>
                </c:pt>
                <c:pt idx="4">
                  <c:v>A través de conocidxs</c:v>
                </c:pt>
                <c:pt idx="5">
                  <c:v>Por medio de una organización</c:v>
                </c:pt>
              </c:strCache>
            </c:strRef>
          </c:cat>
          <c:val>
            <c:numRef>
              <c:f>Hoja5!$I$3:$I$8</c:f>
              <c:numCache>
                <c:formatCode>####.0%</c:formatCode>
                <c:ptCount val="6"/>
                <c:pt idx="0">
                  <c:v>0.6428571428571429</c:v>
                </c:pt>
                <c:pt idx="1">
                  <c:v>7.1428571428571438E-2</c:v>
                </c:pt>
                <c:pt idx="2">
                  <c:v>0.21428571428571427</c:v>
                </c:pt>
                <c:pt idx="3">
                  <c:v>7.1428571428571438E-2</c:v>
                </c:pt>
                <c:pt idx="4">
                  <c:v>0</c:v>
                </c:pt>
                <c:pt idx="5">
                  <c:v>0</c:v>
                </c:pt>
              </c:numCache>
            </c:numRef>
          </c:val>
        </c:ser>
        <c:ser>
          <c:idx val="1"/>
          <c:order val="1"/>
          <c:tx>
            <c:strRef>
              <c:f>Hoja5!$J$2</c:f>
              <c:strCache>
                <c:ptCount val="1"/>
                <c:pt idx="0">
                  <c:v>2010</c:v>
                </c:pt>
              </c:strCache>
            </c:strRef>
          </c:tx>
          <c:dLbls>
            <c:showVal val="1"/>
          </c:dLbls>
          <c:cat>
            <c:strRef>
              <c:f>Hoja5!$H$3:$H$8</c:f>
              <c:strCache>
                <c:ptCount val="6"/>
                <c:pt idx="0">
                  <c:v>Internet</c:v>
                </c:pt>
                <c:pt idx="1">
                  <c:v>Esténcil en muros</c:v>
                </c:pt>
                <c:pt idx="2">
                  <c:v>Medio de prensa escrita</c:v>
                </c:pt>
                <c:pt idx="3">
                  <c:v>Medio de prensa audiovisual</c:v>
                </c:pt>
                <c:pt idx="4">
                  <c:v>A través de conocidxs</c:v>
                </c:pt>
                <c:pt idx="5">
                  <c:v>Por medio de una organización</c:v>
                </c:pt>
              </c:strCache>
            </c:strRef>
          </c:cat>
          <c:val>
            <c:numRef>
              <c:f>Hoja5!$J$3:$J$8</c:f>
              <c:numCache>
                <c:formatCode>####.0%</c:formatCode>
                <c:ptCount val="6"/>
                <c:pt idx="0">
                  <c:v>0.4</c:v>
                </c:pt>
                <c:pt idx="1">
                  <c:v>0.26666666666666705</c:v>
                </c:pt>
                <c:pt idx="2">
                  <c:v>6.666666666666668E-2</c:v>
                </c:pt>
                <c:pt idx="3">
                  <c:v>0</c:v>
                </c:pt>
                <c:pt idx="4">
                  <c:v>0.2</c:v>
                </c:pt>
                <c:pt idx="5">
                  <c:v>6.666666666666668E-2</c:v>
                </c:pt>
              </c:numCache>
            </c:numRef>
          </c:val>
        </c:ser>
        <c:ser>
          <c:idx val="2"/>
          <c:order val="2"/>
          <c:tx>
            <c:strRef>
              <c:f>Hoja5!$K$2</c:f>
              <c:strCache>
                <c:ptCount val="1"/>
                <c:pt idx="0">
                  <c:v>2011</c:v>
                </c:pt>
              </c:strCache>
            </c:strRef>
          </c:tx>
          <c:dLbls>
            <c:showVal val="1"/>
          </c:dLbls>
          <c:cat>
            <c:strRef>
              <c:f>Hoja5!$H$3:$H$8</c:f>
              <c:strCache>
                <c:ptCount val="6"/>
                <c:pt idx="0">
                  <c:v>Internet</c:v>
                </c:pt>
                <c:pt idx="1">
                  <c:v>Esténcil en muros</c:v>
                </c:pt>
                <c:pt idx="2">
                  <c:v>Medio de prensa escrita</c:v>
                </c:pt>
                <c:pt idx="3">
                  <c:v>Medio de prensa audiovisual</c:v>
                </c:pt>
                <c:pt idx="4">
                  <c:v>A través de conocidxs</c:v>
                </c:pt>
                <c:pt idx="5">
                  <c:v>Por medio de una organización</c:v>
                </c:pt>
              </c:strCache>
            </c:strRef>
          </c:cat>
          <c:val>
            <c:numRef>
              <c:f>Hoja5!$K$3:$K$8</c:f>
              <c:numCache>
                <c:formatCode>####.0%</c:formatCode>
                <c:ptCount val="6"/>
                <c:pt idx="0">
                  <c:v>0.5</c:v>
                </c:pt>
                <c:pt idx="1">
                  <c:v>0.41666666666666713</c:v>
                </c:pt>
                <c:pt idx="2">
                  <c:v>0</c:v>
                </c:pt>
                <c:pt idx="3">
                  <c:v>0</c:v>
                </c:pt>
                <c:pt idx="4">
                  <c:v>8.3333333333333343E-2</c:v>
                </c:pt>
                <c:pt idx="5">
                  <c:v>0</c:v>
                </c:pt>
              </c:numCache>
            </c:numRef>
          </c:val>
        </c:ser>
        <c:axId val="38410112"/>
        <c:axId val="38411648"/>
      </c:barChart>
      <c:catAx>
        <c:axId val="38410112"/>
        <c:scaling>
          <c:orientation val="minMax"/>
        </c:scaling>
        <c:axPos val="b"/>
        <c:tickLblPos val="nextTo"/>
        <c:crossAx val="38411648"/>
        <c:crosses val="autoZero"/>
        <c:auto val="1"/>
        <c:lblAlgn val="ctr"/>
        <c:lblOffset val="100"/>
      </c:catAx>
      <c:valAx>
        <c:axId val="38411648"/>
        <c:scaling>
          <c:orientation val="minMax"/>
        </c:scaling>
        <c:axPos val="l"/>
        <c:majorGridlines/>
        <c:numFmt formatCode="####.0%" sourceLinked="1"/>
        <c:tickLblPos val="nextTo"/>
        <c:crossAx val="38410112"/>
        <c:crosses val="autoZero"/>
        <c:crossBetween val="between"/>
      </c:valAx>
    </c:plotArea>
    <c:legend>
      <c:legendPos val="r"/>
      <c:layout/>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s-CL"/>
  <c:chart>
    <c:plotArea>
      <c:layout/>
      <c:pieChart>
        <c:varyColors val="1"/>
        <c:ser>
          <c:idx val="0"/>
          <c:order val="0"/>
          <c:dLbls>
            <c:txPr>
              <a:bodyPr/>
              <a:lstStyle/>
              <a:p>
                <a:pPr>
                  <a:defRPr sz="1200" b="1"/>
                </a:pPr>
                <a:endParaRPr lang="es-CL"/>
              </a:p>
            </c:txPr>
            <c:showCatName val="1"/>
            <c:showPercent val="1"/>
            <c:showLeaderLines val="1"/>
          </c:dLbls>
          <c:cat>
            <c:strRef>
              <c:f>Hoja6!$A$42:$A$45</c:f>
              <c:strCache>
                <c:ptCount val="4"/>
                <c:pt idx="0">
                  <c:v>Amable, agradece la información</c:v>
                </c:pt>
                <c:pt idx="1">
                  <c:v>Ansiedad y temor</c:v>
                </c:pt>
                <c:pt idx="2">
                  <c:v>Molestia porque no encontró la información que buscaba</c:v>
                </c:pt>
                <c:pt idx="3">
                  <c:v>Rechazo y amenazas a la iniciativa</c:v>
                </c:pt>
              </c:strCache>
            </c:strRef>
          </c:cat>
          <c:val>
            <c:numRef>
              <c:f>Hoja6!$B$42:$B$45</c:f>
              <c:numCache>
                <c:formatCode>General</c:formatCode>
                <c:ptCount val="4"/>
                <c:pt idx="0" formatCode="###0">
                  <c:v>105</c:v>
                </c:pt>
                <c:pt idx="1">
                  <c:v>50</c:v>
                </c:pt>
                <c:pt idx="2">
                  <c:v>12</c:v>
                </c:pt>
                <c:pt idx="3">
                  <c:v>11</c:v>
                </c:pt>
              </c:numCache>
            </c:numRef>
          </c:val>
        </c:ser>
        <c:firstSliceAng val="0"/>
      </c:pieChart>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s-CL"/>
  <c:chart>
    <c:plotArea>
      <c:layout/>
      <c:barChart>
        <c:barDir val="bar"/>
        <c:grouping val="clustered"/>
        <c:ser>
          <c:idx val="0"/>
          <c:order val="0"/>
          <c:dLbls>
            <c:showVal val="1"/>
          </c:dLbls>
          <c:cat>
            <c:strRef>
              <c:f>Hoja7!$D$65:$D$78</c:f>
              <c:strCache>
                <c:ptCount val="14"/>
                <c:pt idx="1">
                  <c:v>Manifiesta que hay mucha información contradictoria en Internet</c:v>
                </c:pt>
                <c:pt idx="2">
                  <c:v>Sospecha de la línea</c:v>
                </c:pt>
                <c:pt idx="3">
                  <c:v>Usó método sublingual y no le resultó</c:v>
                </c:pt>
                <c:pt idx="4">
                  <c:v>Adulto/a consultando por menor de edad</c:v>
                </c:pt>
                <c:pt idx="5">
                  <c:v>Embarazo de más de 12 semanas y le informan que el feto es inviable.</c:v>
                </c:pt>
                <c:pt idx="6">
                  <c:v>Temor a ser encarcelada</c:v>
                </c:pt>
                <c:pt idx="7">
                  <c:v>Cree que la línea debería vender la pastilla</c:v>
                </c:pt>
                <c:pt idx="8">
                  <c:v>Quiere saber si el feto puede ser viable después de un intento fallido con Misotrol</c:v>
                </c:pt>
                <c:pt idx="9">
                  <c:v>Hizo el procedimiento pero tiene dudas del resultado</c:v>
                </c:pt>
                <c:pt idx="10">
                  <c:v>Está en compañía de su pareja</c:v>
                </c:pt>
                <c:pt idx="11">
                  <c:v>Usó método intravaginal y no le resultó</c:v>
                </c:pt>
                <c:pt idx="12">
                  <c:v>Solicitó el medicamento a WoW</c:v>
                </c:pt>
                <c:pt idx="13">
                  <c:v>Compró por internet en el "mercado negro"</c:v>
                </c:pt>
              </c:strCache>
            </c:strRef>
          </c:cat>
          <c:val>
            <c:numRef>
              <c:f>Hoja7!$E$65:$E$78</c:f>
              <c:numCache>
                <c:formatCode>0%</c:formatCode>
                <c:ptCount val="14"/>
                <c:pt idx="1">
                  <c:v>2.0000000000000007E-2</c:v>
                </c:pt>
                <c:pt idx="2">
                  <c:v>2.0000000000000007E-2</c:v>
                </c:pt>
                <c:pt idx="3">
                  <c:v>2.0000000000000007E-2</c:v>
                </c:pt>
                <c:pt idx="4">
                  <c:v>4.0000000000000015E-2</c:v>
                </c:pt>
                <c:pt idx="5">
                  <c:v>4.0000000000000015E-2</c:v>
                </c:pt>
                <c:pt idx="6">
                  <c:v>4.0000000000000015E-2</c:v>
                </c:pt>
                <c:pt idx="7">
                  <c:v>8.0000000000000029E-2</c:v>
                </c:pt>
                <c:pt idx="8">
                  <c:v>8.0000000000000029E-2</c:v>
                </c:pt>
                <c:pt idx="9">
                  <c:v>0.1</c:v>
                </c:pt>
                <c:pt idx="10">
                  <c:v>0.12000000000000002</c:v>
                </c:pt>
                <c:pt idx="11">
                  <c:v>0.12000000000000002</c:v>
                </c:pt>
                <c:pt idx="12">
                  <c:v>0.14000000000000001</c:v>
                </c:pt>
                <c:pt idx="13">
                  <c:v>0.16</c:v>
                </c:pt>
              </c:numCache>
            </c:numRef>
          </c:val>
        </c:ser>
        <c:axId val="38450688"/>
        <c:axId val="38452224"/>
      </c:barChart>
      <c:catAx>
        <c:axId val="38450688"/>
        <c:scaling>
          <c:orientation val="minMax"/>
        </c:scaling>
        <c:axPos val="l"/>
        <c:tickLblPos val="nextTo"/>
        <c:crossAx val="38452224"/>
        <c:crosses val="autoZero"/>
        <c:auto val="1"/>
        <c:lblAlgn val="ctr"/>
        <c:lblOffset val="100"/>
      </c:catAx>
      <c:valAx>
        <c:axId val="38452224"/>
        <c:scaling>
          <c:orientation val="minMax"/>
        </c:scaling>
        <c:axPos val="b"/>
        <c:majorGridlines/>
        <c:numFmt formatCode="General" sourceLinked="1"/>
        <c:tickLblPos val="nextTo"/>
        <c:crossAx val="38450688"/>
        <c:crosses val="autoZero"/>
        <c:crossBetween val="between"/>
      </c:valAx>
    </c:plotArea>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7BAC797A-0896-491E-BFD7-B0E33DB6D17D}" type="datetimeFigureOut">
              <a:rPr lang="es-CL" smtClean="0"/>
              <a:pPr/>
              <a:t>30-03-2012</a:t>
            </a:fld>
            <a:endParaRPr lang="es-CL"/>
          </a:p>
        </p:txBody>
      </p:sp>
      <p:sp>
        <p:nvSpPr>
          <p:cNvPr id="17" name="16 Marcador de pie de página"/>
          <p:cNvSpPr>
            <a:spLocks noGrp="1"/>
          </p:cNvSpPr>
          <p:nvPr>
            <p:ph type="ftr" sz="quarter" idx="11"/>
          </p:nvPr>
        </p:nvSpPr>
        <p:spPr/>
        <p:txBody>
          <a:bodyPr/>
          <a:lstStyle/>
          <a:p>
            <a:endParaRPr lang="es-CL"/>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7EB23BB6-01A1-457D-BE29-63D03F0261B0}" type="slidenum">
              <a:rPr lang="es-CL" smtClean="0"/>
              <a:pPr/>
              <a:t>‹Nº›</a:t>
            </a:fld>
            <a:endParaRPr lang="es-CL"/>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BAC797A-0896-491E-BFD7-B0E33DB6D17D}" type="datetimeFigureOut">
              <a:rPr lang="es-CL" smtClean="0"/>
              <a:pPr/>
              <a:t>30-03-2012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EB23BB6-01A1-457D-BE29-63D03F0261B0}"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BAC797A-0896-491E-BFD7-B0E33DB6D17D}" type="datetimeFigureOut">
              <a:rPr lang="es-CL" smtClean="0"/>
              <a:pPr/>
              <a:t>30-03-2012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EB23BB6-01A1-457D-BE29-63D03F0261B0}"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7BAC797A-0896-491E-BFD7-B0E33DB6D17D}" type="datetimeFigureOut">
              <a:rPr lang="es-CL" smtClean="0"/>
              <a:pPr/>
              <a:t>30-03-2012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EB23BB6-01A1-457D-BE29-63D03F0261B0}" type="slidenum">
              <a:rPr lang="es-CL" smtClean="0"/>
              <a:pPr/>
              <a:t>‹Nº›</a:t>
            </a:fld>
            <a:endParaRPr lang="es-CL"/>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7BAC797A-0896-491E-BFD7-B0E33DB6D17D}" type="datetimeFigureOut">
              <a:rPr lang="es-CL" smtClean="0"/>
              <a:pPr/>
              <a:t>30-03-2012</a:t>
            </a:fld>
            <a:endParaRPr lang="es-CL"/>
          </a:p>
        </p:txBody>
      </p:sp>
      <p:sp>
        <p:nvSpPr>
          <p:cNvPr id="5" name="4 Marcador de pie de página"/>
          <p:cNvSpPr>
            <a:spLocks noGrp="1"/>
          </p:cNvSpPr>
          <p:nvPr>
            <p:ph type="ftr" sz="quarter" idx="11"/>
          </p:nvPr>
        </p:nvSpPr>
        <p:spPr>
          <a:xfrm>
            <a:off x="800100" y="6172200"/>
            <a:ext cx="4000500" cy="457200"/>
          </a:xfrm>
        </p:spPr>
        <p:txBody>
          <a:bodyPr/>
          <a:lstStyle/>
          <a:p>
            <a:endParaRPr lang="es-CL"/>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7EB23BB6-01A1-457D-BE29-63D03F0261B0}" type="slidenum">
              <a:rPr lang="es-CL" smtClean="0"/>
              <a:pPr/>
              <a:t>‹Nº›</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7BAC797A-0896-491E-BFD7-B0E33DB6D17D}" type="datetimeFigureOut">
              <a:rPr lang="es-CL" smtClean="0"/>
              <a:pPr/>
              <a:t>30-03-2012</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EB23BB6-01A1-457D-BE29-63D03F0261B0}" type="slidenum">
              <a:rPr lang="es-CL" smtClean="0"/>
              <a:pPr/>
              <a:t>‹Nº›</a:t>
            </a:fld>
            <a:endParaRPr lang="es-CL"/>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7BAC797A-0896-491E-BFD7-B0E33DB6D17D}" type="datetimeFigureOut">
              <a:rPr lang="es-CL" smtClean="0"/>
              <a:pPr/>
              <a:t>30-03-2012</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7EB23BB6-01A1-457D-BE29-63D03F0261B0}" type="slidenum">
              <a:rPr lang="es-CL" smtClean="0"/>
              <a:pPr/>
              <a:t>‹Nº›</a:t>
            </a:fld>
            <a:endParaRPr lang="es-CL"/>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7BAC797A-0896-491E-BFD7-B0E33DB6D17D}" type="datetimeFigureOut">
              <a:rPr lang="es-CL" smtClean="0"/>
              <a:pPr/>
              <a:t>30-03-2012</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7EB23BB6-01A1-457D-BE29-63D03F0261B0}"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BAC797A-0896-491E-BFD7-B0E33DB6D17D}" type="datetimeFigureOut">
              <a:rPr lang="es-CL" smtClean="0"/>
              <a:pPr/>
              <a:t>30-03-2012</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7EB23BB6-01A1-457D-BE29-63D03F0261B0}"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7BAC797A-0896-491E-BFD7-B0E33DB6D17D}" type="datetimeFigureOut">
              <a:rPr lang="es-CL" smtClean="0"/>
              <a:pPr/>
              <a:t>30-03-2012</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EB23BB6-01A1-457D-BE29-63D03F0261B0}" type="slidenum">
              <a:rPr lang="es-CL" smtClean="0"/>
              <a:pPr/>
              <a:t>‹Nº›</a:t>
            </a:fld>
            <a:endParaRPr lang="es-CL"/>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7BAC797A-0896-491E-BFD7-B0E33DB6D17D}" type="datetimeFigureOut">
              <a:rPr lang="es-CL" smtClean="0"/>
              <a:pPr/>
              <a:t>30-03-2012</a:t>
            </a:fld>
            <a:endParaRPr lang="es-CL"/>
          </a:p>
        </p:txBody>
      </p:sp>
      <p:sp>
        <p:nvSpPr>
          <p:cNvPr id="6" name="5 Marcador de pie de página"/>
          <p:cNvSpPr>
            <a:spLocks noGrp="1"/>
          </p:cNvSpPr>
          <p:nvPr>
            <p:ph type="ftr" sz="quarter" idx="11"/>
          </p:nvPr>
        </p:nvSpPr>
        <p:spPr>
          <a:xfrm>
            <a:off x="914400" y="6172200"/>
            <a:ext cx="3886200" cy="457200"/>
          </a:xfrm>
        </p:spPr>
        <p:txBody>
          <a:bodyPr/>
          <a:lstStyle/>
          <a:p>
            <a:endParaRPr lang="es-CL"/>
          </a:p>
        </p:txBody>
      </p:sp>
      <p:sp>
        <p:nvSpPr>
          <p:cNvPr id="7" name="6 Marcador de número de diapositiva"/>
          <p:cNvSpPr>
            <a:spLocks noGrp="1"/>
          </p:cNvSpPr>
          <p:nvPr>
            <p:ph type="sldNum" sz="quarter" idx="12"/>
          </p:nvPr>
        </p:nvSpPr>
        <p:spPr>
          <a:xfrm>
            <a:off x="146304" y="6208776"/>
            <a:ext cx="457200" cy="457200"/>
          </a:xfrm>
        </p:spPr>
        <p:txBody>
          <a:bodyPr/>
          <a:lstStyle/>
          <a:p>
            <a:fld id="{7EB23BB6-01A1-457D-BE29-63D03F0261B0}" type="slidenum">
              <a:rPr lang="es-CL" smtClean="0"/>
              <a:pPr/>
              <a:t>‹Nº›</a:t>
            </a:fld>
            <a:endParaRPr lang="es-CL"/>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s-ES" smtClean="0"/>
              <a:t>Haga clic en el icono para agregar una imagen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BAC797A-0896-491E-BFD7-B0E33DB6D17D}" type="datetimeFigureOut">
              <a:rPr lang="es-CL" smtClean="0"/>
              <a:pPr/>
              <a:t>30-03-2012</a:t>
            </a:fld>
            <a:endParaRPr lang="es-CL"/>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s-CL"/>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EB23BB6-01A1-457D-BE29-63D03F0261B0}"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noAutofit/>
          </a:bodyPr>
          <a:lstStyle/>
          <a:p>
            <a:endParaRPr lang="es-CL" sz="3200" dirty="0" smtClean="0"/>
          </a:p>
          <a:p>
            <a:r>
              <a:rPr lang="es-CL" sz="2000" dirty="0" smtClean="0"/>
              <a:t>Chile, Julio 2011.</a:t>
            </a:r>
            <a:endParaRPr lang="es-CL" sz="2000" dirty="0"/>
          </a:p>
        </p:txBody>
      </p:sp>
      <p:sp>
        <p:nvSpPr>
          <p:cNvPr id="2" name="1 Título"/>
          <p:cNvSpPr>
            <a:spLocks noGrp="1"/>
          </p:cNvSpPr>
          <p:nvPr>
            <p:ph type="ctrTitle"/>
          </p:nvPr>
        </p:nvSpPr>
        <p:spPr/>
        <p:txBody>
          <a:bodyPr>
            <a:normAutofit fontScale="90000"/>
          </a:bodyPr>
          <a:lstStyle/>
          <a:p>
            <a:r>
              <a:rPr lang="es-CL" dirty="0" smtClean="0"/>
              <a:t>Presentación </a:t>
            </a:r>
            <a:r>
              <a:rPr lang="es-CL" dirty="0" smtClean="0"/>
              <a:t>Línea “Aborto Información Segura” </a:t>
            </a:r>
            <a:r>
              <a:rPr lang="es-CL" dirty="0" smtClean="0"/>
              <a:t/>
            </a:r>
            <a:br>
              <a:rPr lang="es-CL" dirty="0" smtClean="0"/>
            </a:br>
            <a:r>
              <a:rPr lang="es-CL" dirty="0" smtClean="0"/>
              <a:t>  2009-2011</a:t>
            </a:r>
            <a:endParaRPr lang="es-C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Actitud del llamado</a:t>
            </a:r>
            <a:endParaRPr lang="es-CL" dirty="0"/>
          </a:p>
        </p:txBody>
      </p:sp>
      <p:graphicFrame>
        <p:nvGraphicFramePr>
          <p:cNvPr id="4" name="1 Gráfico"/>
          <p:cNvGraphicFramePr>
            <a:graphicFrameLocks noGrp="1"/>
          </p:cNvGraphicFramePr>
          <p:nvPr>
            <p:ph sz="quarter" idx="1"/>
          </p:nvPr>
        </p:nvGraphicFramePr>
        <p:xfrm>
          <a:off x="914400" y="1447800"/>
          <a:ext cx="7772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60648"/>
            <a:ext cx="8229600" cy="1143000"/>
          </a:xfrm>
        </p:spPr>
        <p:txBody>
          <a:bodyPr>
            <a:noAutofit/>
          </a:bodyPr>
          <a:lstStyle/>
          <a:p>
            <a:r>
              <a:rPr lang="es-CL" sz="2800" dirty="0" smtClean="0"/>
              <a:t>Algunos ejemplos que han aparecido en los llamados a la línea durante el primer semestre del año 2011</a:t>
            </a:r>
            <a:endParaRPr lang="es-CL" sz="2800" dirty="0"/>
          </a:p>
        </p:txBody>
      </p:sp>
      <p:graphicFrame>
        <p:nvGraphicFramePr>
          <p:cNvPr id="4" name="3 Marcador de contenido"/>
          <p:cNvGraphicFramePr>
            <a:graphicFrameLocks noGrp="1"/>
          </p:cNvGraphicFramePr>
          <p:nvPr>
            <p:ph sz="quarter" idx="1"/>
          </p:nvPr>
        </p:nvGraphicFramePr>
        <p:xfrm>
          <a:off x="914400" y="1447800"/>
          <a:ext cx="7772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Algunas conclusiones:</a:t>
            </a:r>
            <a:endParaRPr lang="es-CL" dirty="0"/>
          </a:p>
        </p:txBody>
      </p:sp>
      <p:sp>
        <p:nvSpPr>
          <p:cNvPr id="6" name="5 Marcador de contenido"/>
          <p:cNvSpPr>
            <a:spLocks noGrp="1"/>
          </p:cNvSpPr>
          <p:nvPr>
            <p:ph sz="quarter" idx="1"/>
          </p:nvPr>
        </p:nvSpPr>
        <p:spPr/>
        <p:txBody>
          <a:bodyPr>
            <a:normAutofit/>
          </a:bodyPr>
          <a:lstStyle/>
          <a:p>
            <a:r>
              <a:rPr lang="es-CL" dirty="0" smtClean="0"/>
              <a:t>Hubo un aumento de las “terceras personas” que llaman solicitando atención a la línea. Durante el segundo período (julio 2010 y junio 2011) se dobló la cantidad de “padres y madres” que llaman para información de un aborto para sus hijas.</a:t>
            </a:r>
          </a:p>
          <a:p>
            <a:r>
              <a:rPr lang="es-CL" dirty="0" smtClean="0"/>
              <a:t>Aumentó la cantidad de hombres que realizan llamados para tener información para sus parejas. </a:t>
            </a:r>
            <a:endParaRPr lang="es-C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r>
              <a:rPr lang="es-CL" dirty="0" smtClean="0"/>
              <a:t>Difusión</a:t>
            </a:r>
            <a:endParaRPr lang="es-CL" dirty="0"/>
          </a:p>
        </p:txBody>
      </p:sp>
      <p:sp>
        <p:nvSpPr>
          <p:cNvPr id="9" name="8 Marcador de texto"/>
          <p:cNvSpPr>
            <a:spLocks noGrp="1"/>
          </p:cNvSpPr>
          <p:nvPr>
            <p:ph type="body" idx="1"/>
          </p:nvPr>
        </p:nvSpPr>
        <p:spPr>
          <a:xfrm>
            <a:off x="457200" y="5949280"/>
            <a:ext cx="4040188" cy="222920"/>
          </a:xfrm>
        </p:spPr>
        <p:txBody>
          <a:bodyPr>
            <a:normAutofit fontScale="40000" lnSpcReduction="20000"/>
          </a:bodyPr>
          <a:lstStyle/>
          <a:p>
            <a:endParaRPr lang="es-CL" dirty="0"/>
          </a:p>
        </p:txBody>
      </p:sp>
      <p:sp>
        <p:nvSpPr>
          <p:cNvPr id="10" name="9 Marcador de texto"/>
          <p:cNvSpPr>
            <a:spLocks noGrp="1"/>
          </p:cNvSpPr>
          <p:nvPr>
            <p:ph type="body" sz="half" idx="3"/>
          </p:nvPr>
        </p:nvSpPr>
        <p:spPr>
          <a:xfrm>
            <a:off x="4645026" y="5949280"/>
            <a:ext cx="4041775" cy="222920"/>
          </a:xfrm>
        </p:spPr>
        <p:txBody>
          <a:bodyPr>
            <a:normAutofit fontScale="40000" lnSpcReduction="20000"/>
          </a:bodyPr>
          <a:lstStyle/>
          <a:p>
            <a:endParaRPr lang="es-CL" dirty="0"/>
          </a:p>
        </p:txBody>
      </p:sp>
      <p:sp>
        <p:nvSpPr>
          <p:cNvPr id="6" name="5 Marcador de contenido"/>
          <p:cNvSpPr>
            <a:spLocks noGrp="1"/>
          </p:cNvSpPr>
          <p:nvPr>
            <p:ph sz="half" idx="2"/>
          </p:nvPr>
        </p:nvSpPr>
        <p:spPr>
          <a:xfrm>
            <a:off x="457200" y="1444294"/>
            <a:ext cx="4040188" cy="4432978"/>
          </a:xfrm>
        </p:spPr>
        <p:txBody>
          <a:bodyPr>
            <a:normAutofit fontScale="77500" lnSpcReduction="20000"/>
          </a:bodyPr>
          <a:lstStyle/>
          <a:p>
            <a:r>
              <a:rPr lang="es-CL" sz="2900" dirty="0" smtClean="0"/>
              <a:t>Sigue siendo Internet el medio por donde mas se ha difundido el número de la línea, lo que limita el acceso a las mujeres que no utilizan ese medio, lo que corresponde generalmente, al sector mas pobre.</a:t>
            </a:r>
          </a:p>
          <a:p>
            <a:endParaRPr lang="es-CL" sz="2900" dirty="0" smtClean="0"/>
          </a:p>
          <a:p>
            <a:r>
              <a:rPr lang="es-CL" sz="2900" dirty="0" smtClean="0"/>
              <a:t>Sin embargo, durante el último período, el rayado en la pared (esténcil) ha cobrado mas importancia en relación a períodos anteriores, lo mismo que la información por conocidos/as, lo que podría indicar que la línea ya se difunde por el boca a boca.</a:t>
            </a:r>
          </a:p>
          <a:p>
            <a:endParaRPr lang="es-CL" dirty="0"/>
          </a:p>
        </p:txBody>
      </p:sp>
      <p:sp>
        <p:nvSpPr>
          <p:cNvPr id="11" name="10 Marcador de contenido"/>
          <p:cNvSpPr>
            <a:spLocks noGrp="1"/>
          </p:cNvSpPr>
          <p:nvPr>
            <p:ph sz="half" idx="4"/>
          </p:nvPr>
        </p:nvSpPr>
        <p:spPr/>
        <p:txBody>
          <a:bodyPr/>
          <a:lstStyle/>
          <a:p>
            <a:endParaRPr lang="es-CL"/>
          </a:p>
        </p:txBody>
      </p:sp>
      <p:pic>
        <p:nvPicPr>
          <p:cNvPr id="8" name="Picture 2" descr="C:\Users\Angela\Desktop\stencil copia.jpg"/>
          <p:cNvPicPr>
            <a:picLocks noChangeAspect="1" noChangeArrowheads="1"/>
          </p:cNvPicPr>
          <p:nvPr/>
        </p:nvPicPr>
        <p:blipFill>
          <a:blip r:embed="rId2" cstate="print"/>
          <a:srcRect/>
          <a:stretch>
            <a:fillRect/>
          </a:stretch>
        </p:blipFill>
        <p:spPr bwMode="auto">
          <a:xfrm>
            <a:off x="4932040" y="1700808"/>
            <a:ext cx="3096344" cy="3456384"/>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Difusión</a:t>
            </a:r>
            <a:endParaRPr lang="es-CL" dirty="0"/>
          </a:p>
        </p:txBody>
      </p:sp>
      <p:sp>
        <p:nvSpPr>
          <p:cNvPr id="4" name="3 Marcador de contenido"/>
          <p:cNvSpPr>
            <a:spLocks noGrp="1"/>
          </p:cNvSpPr>
          <p:nvPr>
            <p:ph sz="quarter" idx="1"/>
          </p:nvPr>
        </p:nvSpPr>
        <p:spPr/>
        <p:txBody>
          <a:bodyPr>
            <a:normAutofit/>
          </a:bodyPr>
          <a:lstStyle/>
          <a:p>
            <a:r>
              <a:rPr lang="es-CL" dirty="0" smtClean="0"/>
              <a:t>Solo durante el año 2009 fueron mencionados los medios de prensa escrita y audiovisual, debido a que la campaña tuvo presencia en televisión y publicaciones impresas. Ese año se generaron muchos mas llamados. </a:t>
            </a:r>
          </a:p>
          <a:p>
            <a:r>
              <a:rPr lang="es-CL" dirty="0" smtClean="0"/>
              <a:t>En el período posterior ya no se mencionan estos medios. Esto pone atención sobre la necesidad de cubrir más </a:t>
            </a:r>
          </a:p>
          <a:p>
            <a:pPr>
              <a:buNone/>
            </a:pPr>
            <a:r>
              <a:rPr lang="es-CL" dirty="0" smtClean="0"/>
              <a:t>	ese espacio.</a:t>
            </a:r>
          </a:p>
          <a:p>
            <a:endParaRPr lang="es-CL" dirty="0"/>
          </a:p>
        </p:txBody>
      </p:sp>
      <p:pic>
        <p:nvPicPr>
          <p:cNvPr id="1026" name="Picture 2" descr="C:\Users\Admin\Desktop\Linea\Informe REAAS para Perú\18215_1.jpg"/>
          <p:cNvPicPr>
            <a:picLocks noChangeAspect="1" noChangeArrowheads="1"/>
          </p:cNvPicPr>
          <p:nvPr/>
        </p:nvPicPr>
        <p:blipFill>
          <a:blip r:embed="rId2" cstate="print"/>
          <a:srcRect/>
          <a:stretch>
            <a:fillRect/>
          </a:stretch>
        </p:blipFill>
        <p:spPr bwMode="auto">
          <a:xfrm>
            <a:off x="4644008" y="4149080"/>
            <a:ext cx="3361765" cy="243391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Venta del medicamento:</a:t>
            </a:r>
            <a:endParaRPr lang="es-CL" dirty="0"/>
          </a:p>
        </p:txBody>
      </p:sp>
      <p:sp>
        <p:nvSpPr>
          <p:cNvPr id="4" name="3 Marcador de contenido"/>
          <p:cNvSpPr>
            <a:spLocks noGrp="1"/>
          </p:cNvSpPr>
          <p:nvPr>
            <p:ph sz="quarter" idx="1"/>
          </p:nvPr>
        </p:nvSpPr>
        <p:spPr>
          <a:xfrm>
            <a:off x="467544" y="1556792"/>
            <a:ext cx="8229600" cy="4525963"/>
          </a:xfrm>
        </p:spPr>
        <p:txBody>
          <a:bodyPr>
            <a:noAutofit/>
          </a:bodyPr>
          <a:lstStyle/>
          <a:p>
            <a:pPr lvl="7"/>
            <a:r>
              <a:rPr lang="es-CL" sz="2000" dirty="0" smtClean="0"/>
              <a:t>La venta del medicamento parece ser la mayor de las demandas. Las mujeres saben que se puede encontrar por Internet, es por eso que en el último período han aumentado las consultas que solicitan a la línea un sitio web que sea confiable y seguro. </a:t>
            </a:r>
          </a:p>
          <a:p>
            <a:pPr lvl="7"/>
            <a:endParaRPr lang="es-CL" sz="2000" dirty="0" smtClean="0"/>
          </a:p>
          <a:p>
            <a:pPr lvl="7"/>
            <a:r>
              <a:rPr lang="es-CL" sz="2000" dirty="0" smtClean="0"/>
              <a:t>Otro factor que ha llamado la atención en las llamadas a la línea, es que las mujeres hacen referencia a casos de experiencias personales, de amigas o familiares a quienes le han vendido pastillas falsas o que han sido víctimas de fraudes. Esta referencia directa puede indicar que habría un aumento de las estafas y que la sensación de inseguridad es mayor.</a:t>
            </a:r>
            <a:endParaRPr lang="es-CL" sz="2000" dirty="0"/>
          </a:p>
        </p:txBody>
      </p:sp>
      <p:pic>
        <p:nvPicPr>
          <p:cNvPr id="5" name="Picture 2" descr="C:\Users\Angela\Desktop\MISO.jpg"/>
          <p:cNvPicPr>
            <a:picLocks noChangeAspect="1" noChangeArrowheads="1"/>
          </p:cNvPicPr>
          <p:nvPr/>
        </p:nvPicPr>
        <p:blipFill>
          <a:blip r:embed="rId2" cstate="print"/>
          <a:srcRect/>
          <a:stretch>
            <a:fillRect/>
          </a:stretch>
        </p:blipFill>
        <p:spPr bwMode="auto">
          <a:xfrm>
            <a:off x="179512" y="2204864"/>
            <a:ext cx="2232248" cy="3312368"/>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4294967295"/>
          </p:nvPr>
        </p:nvSpPr>
        <p:spPr>
          <a:xfrm>
            <a:off x="0" y="1481138"/>
            <a:ext cx="8229600" cy="4525962"/>
          </a:xfrm>
        </p:spPr>
        <p:txBody>
          <a:bodyPr>
            <a:normAutofit/>
          </a:bodyPr>
          <a:lstStyle/>
          <a:p>
            <a:pPr>
              <a:buNone/>
            </a:pPr>
            <a:r>
              <a:rPr lang="es-CL" dirty="0" smtClean="0"/>
              <a:t>Durante el último año aumentaron las consultas de EMBARAZOS DE MAS DE 12 SEMANAS.</a:t>
            </a:r>
          </a:p>
          <a:p>
            <a:pPr>
              <a:buNone/>
            </a:pPr>
            <a:endParaRPr lang="es-CL" dirty="0" smtClean="0"/>
          </a:p>
          <a:p>
            <a:pPr>
              <a:buNone/>
            </a:pPr>
            <a:r>
              <a:rPr lang="es-CL" dirty="0" smtClean="0"/>
              <a:t>Asimismo, se han registrado casos de mujeres que deciden abortar luego de que se les ha detectado un embarazo con inviabilidad del feto (anencefalia, por ejemplo), después de las 9 semanas de gestación. </a:t>
            </a:r>
          </a:p>
          <a:p>
            <a:pPr>
              <a:buNone/>
            </a:pPr>
            <a:r>
              <a:rPr lang="es-CL" dirty="0" smtClean="0"/>
              <a:t>	Estas mujeres presentan embarazos más avanzados y de mayor riesgo, sin embargo el sistema de salud chileno no permite la aplicación de un aborto a pesar de esta inviabilidad.</a:t>
            </a:r>
          </a:p>
          <a:p>
            <a:pPr>
              <a:buNone/>
            </a:pPr>
            <a:endParaRPr lang="es-C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CL" dirty="0" smtClean="0"/>
              <a:t>Cuanto cuesta abortar en Chile</a:t>
            </a:r>
            <a:endParaRPr lang="es-CL" dirty="0"/>
          </a:p>
        </p:txBody>
      </p:sp>
      <p:graphicFrame>
        <p:nvGraphicFramePr>
          <p:cNvPr id="7" name="6 Marcador de posición de imagen"/>
          <p:cNvGraphicFramePr>
            <a:graphicFrameLocks noGrp="1"/>
          </p:cNvGraphicFramePr>
          <p:nvPr>
            <p:ph sz="quarter" idx="1"/>
          </p:nvPr>
        </p:nvGraphicFramePr>
        <p:xfrm>
          <a:off x="914400" y="1447800"/>
          <a:ext cx="7771787" cy="4032449"/>
        </p:xfrm>
        <a:graphic>
          <a:graphicData uri="http://schemas.openxmlformats.org/drawingml/2006/table">
            <a:tbl>
              <a:tblPr/>
              <a:tblGrid>
                <a:gridCol w="3372317"/>
                <a:gridCol w="733245"/>
                <a:gridCol w="733245"/>
                <a:gridCol w="733245"/>
                <a:gridCol w="733245"/>
                <a:gridCol w="733245"/>
                <a:gridCol w="733245"/>
              </a:tblGrid>
              <a:tr h="1008111">
                <a:tc>
                  <a:txBody>
                    <a:bodyPr/>
                    <a:lstStyle/>
                    <a:p>
                      <a:pPr>
                        <a:lnSpc>
                          <a:spcPct val="115000"/>
                        </a:lnSpc>
                        <a:spcAft>
                          <a:spcPts val="0"/>
                        </a:spcAft>
                      </a:pPr>
                      <a:r>
                        <a:rPr lang="es-CL" sz="1100" b="1" dirty="0">
                          <a:solidFill>
                            <a:srgbClr val="000000"/>
                          </a:solidFill>
                          <a:latin typeface="Calibri"/>
                          <a:ea typeface="Times New Roman"/>
                          <a:cs typeface="Calibri"/>
                        </a:rPr>
                        <a:t> </a:t>
                      </a:r>
                      <a:endParaRPr lang="es-CL" sz="1100" dirty="0">
                        <a:solidFill>
                          <a:srgbClr val="000000"/>
                        </a:solidFill>
                        <a:latin typeface="Calibri"/>
                        <a:ea typeface="Calibri"/>
                        <a:cs typeface="Times New Roman"/>
                      </a:endParaRPr>
                    </a:p>
                  </a:txBody>
                  <a:tcPr marL="65992" marR="65992" marT="0" marB="0">
                    <a:lnL>
                      <a:noFill/>
                    </a:lnL>
                    <a:lnR w="12700" cap="flat" cmpd="sng" algn="ctr">
                      <a:solidFill>
                        <a:srgbClr val="C0504D"/>
                      </a:solidFill>
                      <a:prstDash val="solid"/>
                      <a:round/>
                      <a:headEnd type="none" w="med" len="med"/>
                      <a:tailEnd type="none" w="med" len="med"/>
                    </a:lnR>
                    <a:lnT>
                      <a:noFill/>
                    </a:lnT>
                    <a:lnB w="12700" cap="flat" cmpd="sng" algn="ctr">
                      <a:solidFill>
                        <a:srgbClr val="C0504D"/>
                      </a:solidFill>
                      <a:prstDash val="solid"/>
                      <a:round/>
                      <a:headEnd type="none" w="med" len="med"/>
                      <a:tailEnd type="none" w="med" len="med"/>
                    </a:lnB>
                    <a:solidFill>
                      <a:srgbClr val="FFFFFF"/>
                    </a:solidFill>
                  </a:tcPr>
                </a:tc>
                <a:tc>
                  <a:txBody>
                    <a:bodyPr/>
                    <a:lstStyle/>
                    <a:p>
                      <a:pPr>
                        <a:lnSpc>
                          <a:spcPct val="115000"/>
                        </a:lnSpc>
                        <a:spcAft>
                          <a:spcPts val="0"/>
                        </a:spcAft>
                      </a:pPr>
                      <a:r>
                        <a:rPr lang="es-CL" sz="1100" b="1">
                          <a:solidFill>
                            <a:srgbClr val="000000"/>
                          </a:solidFill>
                          <a:latin typeface="Calibri"/>
                          <a:ea typeface="Times New Roman"/>
                          <a:cs typeface="Calibri"/>
                        </a:rPr>
                        <a:t>Peso chileno</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F8EDED"/>
                    </a:solidFill>
                  </a:tcPr>
                </a:tc>
                <a:tc>
                  <a:txBody>
                    <a:bodyPr/>
                    <a:lstStyle/>
                    <a:p>
                      <a:pPr>
                        <a:lnSpc>
                          <a:spcPct val="115000"/>
                        </a:lnSpc>
                        <a:spcAft>
                          <a:spcPts val="0"/>
                        </a:spcAft>
                      </a:pPr>
                      <a:r>
                        <a:rPr lang="es-CL" sz="1100" b="1" dirty="0">
                          <a:solidFill>
                            <a:srgbClr val="000000"/>
                          </a:solidFill>
                          <a:latin typeface="Calibri"/>
                          <a:ea typeface="Times New Roman"/>
                          <a:cs typeface="Calibri"/>
                        </a:rPr>
                        <a:t>Dólar</a:t>
                      </a:r>
                      <a:endParaRPr lang="es-CL" sz="1100" dirty="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F8EDED"/>
                    </a:solidFill>
                  </a:tcPr>
                </a:tc>
                <a:tc>
                  <a:txBody>
                    <a:bodyPr/>
                    <a:lstStyle/>
                    <a:p>
                      <a:pPr>
                        <a:lnSpc>
                          <a:spcPct val="115000"/>
                        </a:lnSpc>
                        <a:spcAft>
                          <a:spcPts val="0"/>
                        </a:spcAft>
                      </a:pPr>
                      <a:r>
                        <a:rPr lang="es-CL" sz="1100" b="1">
                          <a:solidFill>
                            <a:srgbClr val="000000"/>
                          </a:solidFill>
                          <a:latin typeface="Calibri"/>
                          <a:ea typeface="Times New Roman"/>
                          <a:cs typeface="Calibri"/>
                        </a:rPr>
                        <a:t>Euro</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F8EDED"/>
                    </a:solidFill>
                  </a:tcPr>
                </a:tc>
                <a:tc>
                  <a:txBody>
                    <a:bodyPr/>
                    <a:lstStyle/>
                    <a:p>
                      <a:pPr>
                        <a:lnSpc>
                          <a:spcPct val="115000"/>
                        </a:lnSpc>
                        <a:spcAft>
                          <a:spcPts val="0"/>
                        </a:spcAft>
                      </a:pPr>
                      <a:r>
                        <a:rPr lang="es-CL" sz="1100" b="1">
                          <a:solidFill>
                            <a:srgbClr val="000000"/>
                          </a:solidFill>
                          <a:latin typeface="Calibri"/>
                          <a:ea typeface="Times New Roman"/>
                          <a:cs typeface="Calibri"/>
                        </a:rPr>
                        <a:t>Sol Peruano</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F8EDED"/>
                    </a:solidFill>
                  </a:tcPr>
                </a:tc>
                <a:tc>
                  <a:txBody>
                    <a:bodyPr/>
                    <a:lstStyle/>
                    <a:p>
                      <a:pPr>
                        <a:lnSpc>
                          <a:spcPct val="115000"/>
                        </a:lnSpc>
                        <a:spcAft>
                          <a:spcPts val="0"/>
                        </a:spcAft>
                      </a:pPr>
                      <a:r>
                        <a:rPr lang="es-CL" sz="1100" b="1">
                          <a:solidFill>
                            <a:srgbClr val="000000"/>
                          </a:solidFill>
                          <a:latin typeface="Calibri"/>
                          <a:ea typeface="Times New Roman"/>
                          <a:cs typeface="Calibri"/>
                        </a:rPr>
                        <a:t>Peso Argentino</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F8EDED"/>
                    </a:solidFill>
                  </a:tcPr>
                </a:tc>
                <a:tc>
                  <a:txBody>
                    <a:bodyPr/>
                    <a:lstStyle/>
                    <a:p>
                      <a:pPr>
                        <a:lnSpc>
                          <a:spcPct val="115000"/>
                        </a:lnSpc>
                        <a:spcAft>
                          <a:spcPts val="0"/>
                        </a:spcAft>
                      </a:pPr>
                      <a:r>
                        <a:rPr lang="es-CL" sz="1100" b="1">
                          <a:solidFill>
                            <a:srgbClr val="000000"/>
                          </a:solidFill>
                          <a:latin typeface="Calibri"/>
                          <a:ea typeface="Times New Roman"/>
                          <a:cs typeface="Calibri"/>
                        </a:rPr>
                        <a:t>Bolivar Venezolano</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F8EDED"/>
                    </a:solidFill>
                  </a:tcPr>
                </a:tc>
              </a:tr>
              <a:tr h="336038">
                <a:tc>
                  <a:txBody>
                    <a:bodyPr/>
                    <a:lstStyle/>
                    <a:p>
                      <a:pPr>
                        <a:lnSpc>
                          <a:spcPct val="115000"/>
                        </a:lnSpc>
                        <a:spcAft>
                          <a:spcPts val="0"/>
                        </a:spcAft>
                      </a:pPr>
                      <a:r>
                        <a:rPr lang="es-CL" sz="1100" b="1" dirty="0">
                          <a:solidFill>
                            <a:srgbClr val="000000"/>
                          </a:solidFill>
                          <a:latin typeface="Calibri"/>
                          <a:ea typeface="Times New Roman"/>
                          <a:cs typeface="Calibri"/>
                        </a:rPr>
                        <a:t>Salario mínimo mensual </a:t>
                      </a:r>
                      <a:r>
                        <a:rPr lang="es-CL" sz="1100" b="1" dirty="0" smtClean="0">
                          <a:solidFill>
                            <a:srgbClr val="000000"/>
                          </a:solidFill>
                          <a:latin typeface="Calibri"/>
                          <a:ea typeface="Times New Roman"/>
                          <a:cs typeface="Calibri"/>
                        </a:rPr>
                        <a:t> en Chile (Julio </a:t>
                      </a:r>
                      <a:r>
                        <a:rPr lang="es-CL" sz="1100" b="1" dirty="0">
                          <a:solidFill>
                            <a:srgbClr val="000000"/>
                          </a:solidFill>
                          <a:latin typeface="Calibri"/>
                          <a:ea typeface="Times New Roman"/>
                          <a:cs typeface="Calibri"/>
                        </a:rPr>
                        <a:t>2011)</a:t>
                      </a:r>
                      <a:endParaRPr lang="es-CL" sz="1100" dirty="0">
                        <a:solidFill>
                          <a:srgbClr val="000000"/>
                        </a:solidFill>
                        <a:latin typeface="Calibri"/>
                        <a:ea typeface="Calibri"/>
                        <a:cs typeface="Times New Roman"/>
                      </a:endParaRPr>
                    </a:p>
                  </a:txBody>
                  <a:tcPr marL="65992" marR="65992"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FFFFFF"/>
                    </a:solidFill>
                  </a:tcPr>
                </a:tc>
                <a:tc>
                  <a:txBody>
                    <a:bodyPr/>
                    <a:lstStyle/>
                    <a:p>
                      <a:pPr algn="r">
                        <a:lnSpc>
                          <a:spcPct val="115000"/>
                        </a:lnSpc>
                        <a:spcAft>
                          <a:spcPts val="0"/>
                        </a:spcAft>
                      </a:pPr>
                      <a:r>
                        <a:rPr lang="es-CL" sz="1100">
                          <a:solidFill>
                            <a:srgbClr val="000000"/>
                          </a:solidFill>
                          <a:latin typeface="Calibri"/>
                          <a:ea typeface="Times New Roman"/>
                          <a:cs typeface="Calibri"/>
                        </a:rPr>
                        <a:t>181000</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c>
                  <a:txBody>
                    <a:bodyPr/>
                    <a:lstStyle/>
                    <a:p>
                      <a:pPr algn="r">
                        <a:lnSpc>
                          <a:spcPct val="115000"/>
                        </a:lnSpc>
                        <a:spcAft>
                          <a:spcPts val="0"/>
                        </a:spcAft>
                      </a:pPr>
                      <a:r>
                        <a:rPr lang="es-CL" sz="1100" dirty="0">
                          <a:solidFill>
                            <a:srgbClr val="000000"/>
                          </a:solidFill>
                          <a:latin typeface="Calibri"/>
                          <a:ea typeface="Times New Roman"/>
                          <a:cs typeface="Calibri"/>
                        </a:rPr>
                        <a:t>386,9</a:t>
                      </a:r>
                      <a:endParaRPr lang="es-CL" sz="1100" dirty="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c>
                  <a:txBody>
                    <a:bodyPr/>
                    <a:lstStyle/>
                    <a:p>
                      <a:pPr algn="r">
                        <a:lnSpc>
                          <a:spcPct val="115000"/>
                        </a:lnSpc>
                        <a:spcAft>
                          <a:spcPts val="0"/>
                        </a:spcAft>
                      </a:pPr>
                      <a:r>
                        <a:rPr lang="es-CL" sz="1100">
                          <a:solidFill>
                            <a:srgbClr val="000000"/>
                          </a:solidFill>
                          <a:latin typeface="Calibri"/>
                          <a:ea typeface="Times New Roman"/>
                          <a:cs typeface="Calibri"/>
                        </a:rPr>
                        <a:t>276,6</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c>
                  <a:txBody>
                    <a:bodyPr/>
                    <a:lstStyle/>
                    <a:p>
                      <a:pPr algn="r">
                        <a:lnSpc>
                          <a:spcPct val="115000"/>
                        </a:lnSpc>
                        <a:spcAft>
                          <a:spcPts val="0"/>
                        </a:spcAft>
                      </a:pPr>
                      <a:r>
                        <a:rPr lang="es-CL" sz="1100">
                          <a:solidFill>
                            <a:srgbClr val="000000"/>
                          </a:solidFill>
                          <a:latin typeface="Calibri"/>
                          <a:ea typeface="Times New Roman"/>
                          <a:cs typeface="Calibri"/>
                        </a:rPr>
                        <a:t>1061,6</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c>
                  <a:txBody>
                    <a:bodyPr/>
                    <a:lstStyle/>
                    <a:p>
                      <a:pPr algn="r">
                        <a:lnSpc>
                          <a:spcPct val="115000"/>
                        </a:lnSpc>
                        <a:spcAft>
                          <a:spcPts val="0"/>
                        </a:spcAft>
                      </a:pPr>
                      <a:r>
                        <a:rPr lang="es-CL" sz="1100">
                          <a:solidFill>
                            <a:srgbClr val="000000"/>
                          </a:solidFill>
                          <a:latin typeface="Calibri"/>
                          <a:ea typeface="Times New Roman"/>
                          <a:cs typeface="Calibri"/>
                        </a:rPr>
                        <a:t>1605,7</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c>
                  <a:txBody>
                    <a:bodyPr/>
                    <a:lstStyle/>
                    <a:p>
                      <a:pPr algn="r">
                        <a:lnSpc>
                          <a:spcPct val="115000"/>
                        </a:lnSpc>
                        <a:spcAft>
                          <a:spcPts val="0"/>
                        </a:spcAft>
                      </a:pPr>
                      <a:r>
                        <a:rPr lang="es-CL" sz="1100">
                          <a:solidFill>
                            <a:srgbClr val="000000"/>
                          </a:solidFill>
                          <a:latin typeface="Calibri"/>
                          <a:ea typeface="Times New Roman"/>
                          <a:cs typeface="Calibri"/>
                        </a:rPr>
                        <a:t>1665,1</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r>
              <a:tr h="336038">
                <a:tc>
                  <a:txBody>
                    <a:bodyPr/>
                    <a:lstStyle/>
                    <a:p>
                      <a:pPr>
                        <a:lnSpc>
                          <a:spcPct val="115000"/>
                        </a:lnSpc>
                        <a:spcAft>
                          <a:spcPts val="0"/>
                        </a:spcAft>
                      </a:pPr>
                      <a:r>
                        <a:rPr lang="es-CL" sz="1100" b="1" dirty="0">
                          <a:solidFill>
                            <a:srgbClr val="000000"/>
                          </a:solidFill>
                          <a:latin typeface="Calibri"/>
                          <a:ea typeface="Times New Roman"/>
                          <a:cs typeface="Calibri"/>
                        </a:rPr>
                        <a:t>Un viaje en locomoción colectiva (Santiago)</a:t>
                      </a:r>
                      <a:endParaRPr lang="es-CL" sz="1100" dirty="0">
                        <a:solidFill>
                          <a:srgbClr val="000000"/>
                        </a:solidFill>
                        <a:latin typeface="Calibri"/>
                        <a:ea typeface="Calibri"/>
                        <a:cs typeface="Times New Roman"/>
                      </a:endParaRPr>
                    </a:p>
                  </a:txBody>
                  <a:tcPr marL="65992" marR="65992"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FFFFFF"/>
                    </a:solidFill>
                  </a:tcPr>
                </a:tc>
                <a:tc>
                  <a:txBody>
                    <a:bodyPr/>
                    <a:lstStyle/>
                    <a:p>
                      <a:pPr algn="r">
                        <a:lnSpc>
                          <a:spcPct val="115000"/>
                        </a:lnSpc>
                        <a:spcAft>
                          <a:spcPts val="0"/>
                        </a:spcAft>
                      </a:pPr>
                      <a:r>
                        <a:rPr lang="es-CL" sz="1100">
                          <a:solidFill>
                            <a:srgbClr val="000000"/>
                          </a:solidFill>
                          <a:latin typeface="Calibri"/>
                          <a:ea typeface="Times New Roman"/>
                          <a:cs typeface="Calibri"/>
                        </a:rPr>
                        <a:t>550</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EFD3D2"/>
                    </a:solidFill>
                  </a:tcPr>
                </a:tc>
                <a:tc>
                  <a:txBody>
                    <a:bodyPr/>
                    <a:lstStyle/>
                    <a:p>
                      <a:pPr algn="r">
                        <a:lnSpc>
                          <a:spcPct val="115000"/>
                        </a:lnSpc>
                        <a:spcAft>
                          <a:spcPts val="0"/>
                        </a:spcAft>
                      </a:pPr>
                      <a:r>
                        <a:rPr lang="es-CL" sz="1100">
                          <a:solidFill>
                            <a:srgbClr val="000000"/>
                          </a:solidFill>
                          <a:latin typeface="Calibri"/>
                          <a:ea typeface="Times New Roman"/>
                          <a:cs typeface="Calibri"/>
                        </a:rPr>
                        <a:t>1,2</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EFD3D2"/>
                    </a:solidFill>
                  </a:tcPr>
                </a:tc>
                <a:tc>
                  <a:txBody>
                    <a:bodyPr/>
                    <a:lstStyle/>
                    <a:p>
                      <a:pPr algn="r">
                        <a:lnSpc>
                          <a:spcPct val="115000"/>
                        </a:lnSpc>
                        <a:spcAft>
                          <a:spcPts val="0"/>
                        </a:spcAft>
                      </a:pPr>
                      <a:r>
                        <a:rPr lang="es-CL" sz="1100">
                          <a:solidFill>
                            <a:srgbClr val="000000"/>
                          </a:solidFill>
                          <a:latin typeface="Calibri"/>
                          <a:ea typeface="Times New Roman"/>
                          <a:cs typeface="Calibri"/>
                        </a:rPr>
                        <a:t>0,8</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EFD3D2"/>
                    </a:solidFill>
                  </a:tcPr>
                </a:tc>
                <a:tc>
                  <a:txBody>
                    <a:bodyPr/>
                    <a:lstStyle/>
                    <a:p>
                      <a:pPr algn="r">
                        <a:lnSpc>
                          <a:spcPct val="115000"/>
                        </a:lnSpc>
                        <a:spcAft>
                          <a:spcPts val="0"/>
                        </a:spcAft>
                      </a:pPr>
                      <a:r>
                        <a:rPr lang="es-CL" sz="1100">
                          <a:solidFill>
                            <a:srgbClr val="000000"/>
                          </a:solidFill>
                          <a:latin typeface="Calibri"/>
                          <a:ea typeface="Times New Roman"/>
                          <a:cs typeface="Calibri"/>
                        </a:rPr>
                        <a:t>3,2</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EFD3D2"/>
                    </a:solidFill>
                  </a:tcPr>
                </a:tc>
                <a:tc>
                  <a:txBody>
                    <a:bodyPr/>
                    <a:lstStyle/>
                    <a:p>
                      <a:pPr algn="r">
                        <a:lnSpc>
                          <a:spcPct val="115000"/>
                        </a:lnSpc>
                        <a:spcAft>
                          <a:spcPts val="0"/>
                        </a:spcAft>
                      </a:pPr>
                      <a:r>
                        <a:rPr lang="es-CL" sz="1100">
                          <a:solidFill>
                            <a:srgbClr val="000000"/>
                          </a:solidFill>
                          <a:latin typeface="Calibri"/>
                          <a:ea typeface="Times New Roman"/>
                          <a:cs typeface="Calibri"/>
                        </a:rPr>
                        <a:t>4,9</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EFD3D2"/>
                    </a:solidFill>
                  </a:tcPr>
                </a:tc>
                <a:tc>
                  <a:txBody>
                    <a:bodyPr/>
                    <a:lstStyle/>
                    <a:p>
                      <a:pPr algn="r">
                        <a:lnSpc>
                          <a:spcPct val="115000"/>
                        </a:lnSpc>
                        <a:spcAft>
                          <a:spcPts val="0"/>
                        </a:spcAft>
                      </a:pPr>
                      <a:r>
                        <a:rPr lang="es-CL" sz="1100">
                          <a:solidFill>
                            <a:srgbClr val="000000"/>
                          </a:solidFill>
                          <a:latin typeface="Calibri"/>
                          <a:ea typeface="Times New Roman"/>
                          <a:cs typeface="Calibri"/>
                        </a:rPr>
                        <a:t>5,1</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EFD3D2"/>
                    </a:solidFill>
                  </a:tcPr>
                </a:tc>
              </a:tr>
              <a:tr h="336038">
                <a:tc>
                  <a:txBody>
                    <a:bodyPr/>
                    <a:lstStyle/>
                    <a:p>
                      <a:pPr>
                        <a:lnSpc>
                          <a:spcPct val="115000"/>
                        </a:lnSpc>
                        <a:spcAft>
                          <a:spcPts val="0"/>
                        </a:spcAft>
                      </a:pPr>
                      <a:r>
                        <a:rPr lang="es-CL" sz="1100" b="1">
                          <a:solidFill>
                            <a:srgbClr val="000000"/>
                          </a:solidFill>
                          <a:latin typeface="Calibri"/>
                          <a:ea typeface="Times New Roman"/>
                          <a:cs typeface="Calibri"/>
                        </a:rPr>
                        <a:t>Una lata de Coca Cola</a:t>
                      </a:r>
                      <a:endParaRPr lang="es-CL" sz="1100">
                        <a:solidFill>
                          <a:srgbClr val="000000"/>
                        </a:solidFill>
                        <a:latin typeface="Calibri"/>
                        <a:ea typeface="Calibri"/>
                        <a:cs typeface="Times New Roman"/>
                      </a:endParaRPr>
                    </a:p>
                  </a:txBody>
                  <a:tcPr marL="65992" marR="65992"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FFFFFF"/>
                    </a:solidFill>
                  </a:tcPr>
                </a:tc>
                <a:tc>
                  <a:txBody>
                    <a:bodyPr/>
                    <a:lstStyle/>
                    <a:p>
                      <a:pPr algn="r">
                        <a:lnSpc>
                          <a:spcPct val="115000"/>
                        </a:lnSpc>
                        <a:spcAft>
                          <a:spcPts val="0"/>
                        </a:spcAft>
                      </a:pPr>
                      <a:r>
                        <a:rPr lang="es-CL" sz="1100">
                          <a:solidFill>
                            <a:srgbClr val="000000"/>
                          </a:solidFill>
                          <a:latin typeface="Calibri"/>
                          <a:ea typeface="Times New Roman"/>
                          <a:cs typeface="Calibri"/>
                        </a:rPr>
                        <a:t>450</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c>
                  <a:txBody>
                    <a:bodyPr/>
                    <a:lstStyle/>
                    <a:p>
                      <a:pPr algn="r">
                        <a:lnSpc>
                          <a:spcPct val="115000"/>
                        </a:lnSpc>
                        <a:spcAft>
                          <a:spcPts val="0"/>
                        </a:spcAft>
                      </a:pPr>
                      <a:r>
                        <a:rPr lang="es-CL" sz="1100">
                          <a:solidFill>
                            <a:srgbClr val="000000"/>
                          </a:solidFill>
                          <a:latin typeface="Calibri"/>
                          <a:ea typeface="Times New Roman"/>
                          <a:cs typeface="Calibri"/>
                        </a:rPr>
                        <a:t>1,0</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c>
                  <a:txBody>
                    <a:bodyPr/>
                    <a:lstStyle/>
                    <a:p>
                      <a:pPr algn="r">
                        <a:lnSpc>
                          <a:spcPct val="115000"/>
                        </a:lnSpc>
                        <a:spcAft>
                          <a:spcPts val="0"/>
                        </a:spcAft>
                      </a:pPr>
                      <a:r>
                        <a:rPr lang="es-CL" sz="1100">
                          <a:solidFill>
                            <a:srgbClr val="000000"/>
                          </a:solidFill>
                          <a:latin typeface="Calibri"/>
                          <a:ea typeface="Times New Roman"/>
                          <a:cs typeface="Calibri"/>
                        </a:rPr>
                        <a:t>0,7</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c>
                  <a:txBody>
                    <a:bodyPr/>
                    <a:lstStyle/>
                    <a:p>
                      <a:pPr algn="r">
                        <a:lnSpc>
                          <a:spcPct val="115000"/>
                        </a:lnSpc>
                        <a:spcAft>
                          <a:spcPts val="0"/>
                        </a:spcAft>
                      </a:pPr>
                      <a:r>
                        <a:rPr lang="es-CL" sz="1100">
                          <a:solidFill>
                            <a:srgbClr val="000000"/>
                          </a:solidFill>
                          <a:latin typeface="Calibri"/>
                          <a:ea typeface="Times New Roman"/>
                          <a:cs typeface="Calibri"/>
                        </a:rPr>
                        <a:t>2,6</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c>
                  <a:txBody>
                    <a:bodyPr/>
                    <a:lstStyle/>
                    <a:p>
                      <a:pPr algn="r">
                        <a:lnSpc>
                          <a:spcPct val="115000"/>
                        </a:lnSpc>
                        <a:spcAft>
                          <a:spcPts val="0"/>
                        </a:spcAft>
                      </a:pPr>
                      <a:r>
                        <a:rPr lang="es-CL" sz="1100">
                          <a:solidFill>
                            <a:srgbClr val="000000"/>
                          </a:solidFill>
                          <a:latin typeface="Calibri"/>
                          <a:ea typeface="Times New Roman"/>
                          <a:cs typeface="Calibri"/>
                        </a:rPr>
                        <a:t>4,0</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c>
                  <a:txBody>
                    <a:bodyPr/>
                    <a:lstStyle/>
                    <a:p>
                      <a:pPr algn="r">
                        <a:lnSpc>
                          <a:spcPct val="115000"/>
                        </a:lnSpc>
                        <a:spcAft>
                          <a:spcPts val="0"/>
                        </a:spcAft>
                      </a:pPr>
                      <a:r>
                        <a:rPr lang="es-CL" sz="1100">
                          <a:solidFill>
                            <a:srgbClr val="000000"/>
                          </a:solidFill>
                          <a:latin typeface="Calibri"/>
                          <a:ea typeface="Times New Roman"/>
                          <a:cs typeface="Calibri"/>
                        </a:rPr>
                        <a:t>4,1</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r>
              <a:tr h="336038">
                <a:tc>
                  <a:txBody>
                    <a:bodyPr/>
                    <a:lstStyle/>
                    <a:p>
                      <a:pPr>
                        <a:lnSpc>
                          <a:spcPct val="115000"/>
                        </a:lnSpc>
                        <a:spcAft>
                          <a:spcPts val="0"/>
                        </a:spcAft>
                      </a:pPr>
                      <a:r>
                        <a:rPr lang="es-CL" sz="1100" b="1">
                          <a:solidFill>
                            <a:srgbClr val="000000"/>
                          </a:solidFill>
                          <a:latin typeface="Calibri"/>
                          <a:ea typeface="Times New Roman"/>
                          <a:cs typeface="Calibri"/>
                        </a:rPr>
                        <a:t>Un kilo (dos libras) de pan</a:t>
                      </a:r>
                      <a:endParaRPr lang="es-CL" sz="1100">
                        <a:solidFill>
                          <a:srgbClr val="000000"/>
                        </a:solidFill>
                        <a:latin typeface="Calibri"/>
                        <a:ea typeface="Calibri"/>
                        <a:cs typeface="Times New Roman"/>
                      </a:endParaRPr>
                    </a:p>
                  </a:txBody>
                  <a:tcPr marL="65992" marR="65992"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FFFFFF"/>
                    </a:solidFill>
                  </a:tcPr>
                </a:tc>
                <a:tc>
                  <a:txBody>
                    <a:bodyPr/>
                    <a:lstStyle/>
                    <a:p>
                      <a:pPr algn="r">
                        <a:lnSpc>
                          <a:spcPct val="115000"/>
                        </a:lnSpc>
                        <a:spcAft>
                          <a:spcPts val="0"/>
                        </a:spcAft>
                      </a:pPr>
                      <a:r>
                        <a:rPr lang="es-CL" sz="1100">
                          <a:solidFill>
                            <a:srgbClr val="000000"/>
                          </a:solidFill>
                          <a:latin typeface="Calibri"/>
                          <a:ea typeface="Times New Roman"/>
                          <a:cs typeface="Calibri"/>
                        </a:rPr>
                        <a:t>800</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EFD3D2"/>
                    </a:solidFill>
                  </a:tcPr>
                </a:tc>
                <a:tc>
                  <a:txBody>
                    <a:bodyPr/>
                    <a:lstStyle/>
                    <a:p>
                      <a:pPr algn="r">
                        <a:lnSpc>
                          <a:spcPct val="115000"/>
                        </a:lnSpc>
                        <a:spcAft>
                          <a:spcPts val="0"/>
                        </a:spcAft>
                      </a:pPr>
                      <a:r>
                        <a:rPr lang="es-CL" sz="1100">
                          <a:solidFill>
                            <a:srgbClr val="000000"/>
                          </a:solidFill>
                          <a:latin typeface="Calibri"/>
                          <a:ea typeface="Times New Roman"/>
                          <a:cs typeface="Calibri"/>
                        </a:rPr>
                        <a:t>1,7</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EFD3D2"/>
                    </a:solidFill>
                  </a:tcPr>
                </a:tc>
                <a:tc>
                  <a:txBody>
                    <a:bodyPr/>
                    <a:lstStyle/>
                    <a:p>
                      <a:pPr algn="r">
                        <a:lnSpc>
                          <a:spcPct val="115000"/>
                        </a:lnSpc>
                        <a:spcAft>
                          <a:spcPts val="0"/>
                        </a:spcAft>
                      </a:pPr>
                      <a:r>
                        <a:rPr lang="es-CL" sz="1100">
                          <a:solidFill>
                            <a:srgbClr val="000000"/>
                          </a:solidFill>
                          <a:latin typeface="Calibri"/>
                          <a:ea typeface="Times New Roman"/>
                          <a:cs typeface="Calibri"/>
                        </a:rPr>
                        <a:t>1,2</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EFD3D2"/>
                    </a:solidFill>
                  </a:tcPr>
                </a:tc>
                <a:tc>
                  <a:txBody>
                    <a:bodyPr/>
                    <a:lstStyle/>
                    <a:p>
                      <a:pPr algn="r">
                        <a:lnSpc>
                          <a:spcPct val="115000"/>
                        </a:lnSpc>
                        <a:spcAft>
                          <a:spcPts val="0"/>
                        </a:spcAft>
                      </a:pPr>
                      <a:r>
                        <a:rPr lang="es-CL" sz="1100">
                          <a:solidFill>
                            <a:srgbClr val="000000"/>
                          </a:solidFill>
                          <a:latin typeface="Calibri"/>
                          <a:ea typeface="Times New Roman"/>
                          <a:cs typeface="Calibri"/>
                        </a:rPr>
                        <a:t>4,7</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EFD3D2"/>
                    </a:solidFill>
                  </a:tcPr>
                </a:tc>
                <a:tc>
                  <a:txBody>
                    <a:bodyPr/>
                    <a:lstStyle/>
                    <a:p>
                      <a:pPr algn="r">
                        <a:lnSpc>
                          <a:spcPct val="115000"/>
                        </a:lnSpc>
                        <a:spcAft>
                          <a:spcPts val="0"/>
                        </a:spcAft>
                      </a:pPr>
                      <a:r>
                        <a:rPr lang="es-CL" sz="1100">
                          <a:solidFill>
                            <a:srgbClr val="000000"/>
                          </a:solidFill>
                          <a:latin typeface="Calibri"/>
                          <a:ea typeface="Times New Roman"/>
                          <a:cs typeface="Calibri"/>
                        </a:rPr>
                        <a:t>7,1</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EFD3D2"/>
                    </a:solidFill>
                  </a:tcPr>
                </a:tc>
                <a:tc>
                  <a:txBody>
                    <a:bodyPr/>
                    <a:lstStyle/>
                    <a:p>
                      <a:pPr algn="r">
                        <a:lnSpc>
                          <a:spcPct val="115000"/>
                        </a:lnSpc>
                        <a:spcAft>
                          <a:spcPts val="0"/>
                        </a:spcAft>
                      </a:pPr>
                      <a:r>
                        <a:rPr lang="es-CL" sz="1100">
                          <a:solidFill>
                            <a:srgbClr val="000000"/>
                          </a:solidFill>
                          <a:latin typeface="Calibri"/>
                          <a:ea typeface="Times New Roman"/>
                          <a:cs typeface="Calibri"/>
                        </a:rPr>
                        <a:t>7,4</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EFD3D2"/>
                    </a:solidFill>
                  </a:tcPr>
                </a:tc>
              </a:tr>
              <a:tr h="336038">
                <a:tc>
                  <a:txBody>
                    <a:bodyPr/>
                    <a:lstStyle/>
                    <a:p>
                      <a:pPr>
                        <a:lnSpc>
                          <a:spcPct val="115000"/>
                        </a:lnSpc>
                        <a:spcAft>
                          <a:spcPts val="0"/>
                        </a:spcAft>
                      </a:pPr>
                      <a:r>
                        <a:rPr lang="es-CL" sz="1100" b="1">
                          <a:solidFill>
                            <a:srgbClr val="000000"/>
                          </a:solidFill>
                          <a:latin typeface="Calibri"/>
                          <a:ea typeface="Times New Roman"/>
                          <a:cs typeface="Calibri"/>
                        </a:rPr>
                        <a:t>4 pastillas de Misotrol de 200 mcp. por Internet </a:t>
                      </a:r>
                      <a:endParaRPr lang="es-CL" sz="1100">
                        <a:solidFill>
                          <a:srgbClr val="000000"/>
                        </a:solidFill>
                        <a:latin typeface="Calibri"/>
                        <a:ea typeface="Calibri"/>
                        <a:cs typeface="Times New Roman"/>
                      </a:endParaRPr>
                    </a:p>
                  </a:txBody>
                  <a:tcPr marL="65992" marR="65992"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FFFFFF"/>
                    </a:solidFill>
                  </a:tcPr>
                </a:tc>
                <a:tc>
                  <a:txBody>
                    <a:bodyPr/>
                    <a:lstStyle/>
                    <a:p>
                      <a:pPr algn="r">
                        <a:lnSpc>
                          <a:spcPct val="115000"/>
                        </a:lnSpc>
                        <a:spcAft>
                          <a:spcPts val="0"/>
                        </a:spcAft>
                      </a:pPr>
                      <a:r>
                        <a:rPr lang="es-CL" sz="1100">
                          <a:solidFill>
                            <a:srgbClr val="000000"/>
                          </a:solidFill>
                          <a:latin typeface="Calibri"/>
                          <a:ea typeface="Times New Roman"/>
                          <a:cs typeface="Calibri"/>
                        </a:rPr>
                        <a:t>45000</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c>
                  <a:txBody>
                    <a:bodyPr/>
                    <a:lstStyle/>
                    <a:p>
                      <a:pPr algn="r">
                        <a:lnSpc>
                          <a:spcPct val="115000"/>
                        </a:lnSpc>
                        <a:spcAft>
                          <a:spcPts val="0"/>
                        </a:spcAft>
                      </a:pPr>
                      <a:r>
                        <a:rPr lang="es-CL" sz="1100">
                          <a:solidFill>
                            <a:srgbClr val="000000"/>
                          </a:solidFill>
                          <a:latin typeface="Calibri"/>
                          <a:ea typeface="Times New Roman"/>
                          <a:cs typeface="Calibri"/>
                        </a:rPr>
                        <a:t>96,2</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c>
                  <a:txBody>
                    <a:bodyPr/>
                    <a:lstStyle/>
                    <a:p>
                      <a:pPr algn="r">
                        <a:lnSpc>
                          <a:spcPct val="115000"/>
                        </a:lnSpc>
                        <a:spcAft>
                          <a:spcPts val="0"/>
                        </a:spcAft>
                      </a:pPr>
                      <a:r>
                        <a:rPr lang="es-CL" sz="1100">
                          <a:solidFill>
                            <a:srgbClr val="000000"/>
                          </a:solidFill>
                          <a:latin typeface="Calibri"/>
                          <a:ea typeface="Times New Roman"/>
                          <a:cs typeface="Calibri"/>
                        </a:rPr>
                        <a:t>68,8</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c>
                  <a:txBody>
                    <a:bodyPr/>
                    <a:lstStyle/>
                    <a:p>
                      <a:pPr algn="r">
                        <a:lnSpc>
                          <a:spcPct val="115000"/>
                        </a:lnSpc>
                        <a:spcAft>
                          <a:spcPts val="0"/>
                        </a:spcAft>
                      </a:pPr>
                      <a:r>
                        <a:rPr lang="es-CL" sz="1100">
                          <a:solidFill>
                            <a:srgbClr val="000000"/>
                          </a:solidFill>
                          <a:latin typeface="Calibri"/>
                          <a:ea typeface="Times New Roman"/>
                          <a:cs typeface="Calibri"/>
                        </a:rPr>
                        <a:t>263,9</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c>
                  <a:txBody>
                    <a:bodyPr/>
                    <a:lstStyle/>
                    <a:p>
                      <a:pPr algn="r">
                        <a:lnSpc>
                          <a:spcPct val="115000"/>
                        </a:lnSpc>
                        <a:spcAft>
                          <a:spcPts val="0"/>
                        </a:spcAft>
                      </a:pPr>
                      <a:r>
                        <a:rPr lang="es-CL" sz="1100">
                          <a:solidFill>
                            <a:srgbClr val="000000"/>
                          </a:solidFill>
                          <a:latin typeface="Calibri"/>
                          <a:ea typeface="Times New Roman"/>
                          <a:cs typeface="Calibri"/>
                        </a:rPr>
                        <a:t>399,2</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c>
                  <a:txBody>
                    <a:bodyPr/>
                    <a:lstStyle/>
                    <a:p>
                      <a:pPr algn="r">
                        <a:lnSpc>
                          <a:spcPct val="115000"/>
                        </a:lnSpc>
                        <a:spcAft>
                          <a:spcPts val="0"/>
                        </a:spcAft>
                      </a:pPr>
                      <a:r>
                        <a:rPr lang="es-CL" sz="1100">
                          <a:solidFill>
                            <a:srgbClr val="000000"/>
                          </a:solidFill>
                          <a:latin typeface="Calibri"/>
                          <a:ea typeface="Times New Roman"/>
                          <a:cs typeface="Calibri"/>
                        </a:rPr>
                        <a:t>414,0</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r>
              <a:tr h="672074">
                <a:tc>
                  <a:txBody>
                    <a:bodyPr/>
                    <a:lstStyle/>
                    <a:p>
                      <a:pPr>
                        <a:lnSpc>
                          <a:spcPct val="115000"/>
                        </a:lnSpc>
                        <a:spcAft>
                          <a:spcPts val="0"/>
                        </a:spcAft>
                      </a:pPr>
                      <a:r>
                        <a:rPr lang="es-CL" sz="1100" b="1" dirty="0">
                          <a:solidFill>
                            <a:srgbClr val="000000"/>
                          </a:solidFill>
                          <a:latin typeface="Calibri"/>
                          <a:ea typeface="Times New Roman"/>
                          <a:cs typeface="Calibri"/>
                        </a:rPr>
                        <a:t>6 pastillas de </a:t>
                      </a:r>
                      <a:r>
                        <a:rPr lang="es-CL" sz="1100" b="1" dirty="0" err="1">
                          <a:solidFill>
                            <a:srgbClr val="000000"/>
                          </a:solidFill>
                          <a:latin typeface="Calibri"/>
                          <a:ea typeface="Times New Roman"/>
                          <a:cs typeface="Calibri"/>
                        </a:rPr>
                        <a:t>Misotrol</a:t>
                      </a:r>
                      <a:r>
                        <a:rPr lang="es-CL" sz="1100" b="1" dirty="0">
                          <a:solidFill>
                            <a:srgbClr val="000000"/>
                          </a:solidFill>
                          <a:latin typeface="Calibri"/>
                          <a:ea typeface="Times New Roman"/>
                          <a:cs typeface="Calibri"/>
                        </a:rPr>
                        <a:t> de 200 </a:t>
                      </a:r>
                      <a:r>
                        <a:rPr lang="es-CL" sz="1100" b="1" dirty="0" err="1">
                          <a:solidFill>
                            <a:srgbClr val="000000"/>
                          </a:solidFill>
                          <a:latin typeface="Calibri"/>
                          <a:ea typeface="Times New Roman"/>
                          <a:cs typeface="Calibri"/>
                        </a:rPr>
                        <a:t>mcp</a:t>
                      </a:r>
                      <a:r>
                        <a:rPr lang="es-CL" sz="1100" b="1" dirty="0">
                          <a:solidFill>
                            <a:srgbClr val="000000"/>
                          </a:solidFill>
                          <a:latin typeface="Calibri"/>
                          <a:ea typeface="Times New Roman"/>
                          <a:cs typeface="Calibri"/>
                        </a:rPr>
                        <a:t>.+ 6 de </a:t>
                      </a:r>
                      <a:r>
                        <a:rPr lang="es-CL" sz="1100" b="1" dirty="0" err="1">
                          <a:solidFill>
                            <a:srgbClr val="000000"/>
                          </a:solidFill>
                          <a:latin typeface="Calibri"/>
                          <a:ea typeface="Times New Roman"/>
                          <a:cs typeface="Calibri"/>
                        </a:rPr>
                        <a:t>mifepristona</a:t>
                      </a:r>
                      <a:r>
                        <a:rPr lang="es-CL" sz="1100" b="1" dirty="0">
                          <a:solidFill>
                            <a:srgbClr val="000000"/>
                          </a:solidFill>
                          <a:latin typeface="Calibri"/>
                          <a:ea typeface="Times New Roman"/>
                          <a:cs typeface="Calibri"/>
                        </a:rPr>
                        <a:t> por Internet</a:t>
                      </a:r>
                      <a:endParaRPr lang="es-CL" sz="1100" dirty="0">
                        <a:solidFill>
                          <a:srgbClr val="000000"/>
                        </a:solidFill>
                        <a:latin typeface="Calibri"/>
                        <a:ea typeface="Calibri"/>
                        <a:cs typeface="Times New Roman"/>
                      </a:endParaRPr>
                    </a:p>
                  </a:txBody>
                  <a:tcPr marL="65992" marR="65992"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FFFFFF"/>
                    </a:solidFill>
                  </a:tcPr>
                </a:tc>
                <a:tc>
                  <a:txBody>
                    <a:bodyPr/>
                    <a:lstStyle/>
                    <a:p>
                      <a:pPr algn="r">
                        <a:lnSpc>
                          <a:spcPct val="115000"/>
                        </a:lnSpc>
                        <a:spcAft>
                          <a:spcPts val="0"/>
                        </a:spcAft>
                      </a:pPr>
                      <a:r>
                        <a:rPr lang="es-CL" sz="1100">
                          <a:solidFill>
                            <a:srgbClr val="000000"/>
                          </a:solidFill>
                          <a:latin typeface="Calibri"/>
                          <a:ea typeface="Times New Roman"/>
                          <a:cs typeface="Calibri"/>
                        </a:rPr>
                        <a:t>80000</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EFD3D2"/>
                    </a:solidFill>
                  </a:tcPr>
                </a:tc>
                <a:tc>
                  <a:txBody>
                    <a:bodyPr/>
                    <a:lstStyle/>
                    <a:p>
                      <a:pPr algn="r">
                        <a:lnSpc>
                          <a:spcPct val="115000"/>
                        </a:lnSpc>
                        <a:spcAft>
                          <a:spcPts val="0"/>
                        </a:spcAft>
                      </a:pPr>
                      <a:r>
                        <a:rPr lang="es-CL" sz="1100">
                          <a:solidFill>
                            <a:srgbClr val="000000"/>
                          </a:solidFill>
                          <a:latin typeface="Calibri"/>
                          <a:ea typeface="Times New Roman"/>
                          <a:cs typeface="Calibri"/>
                        </a:rPr>
                        <a:t>171,0</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EFD3D2"/>
                    </a:solidFill>
                  </a:tcPr>
                </a:tc>
                <a:tc>
                  <a:txBody>
                    <a:bodyPr/>
                    <a:lstStyle/>
                    <a:p>
                      <a:pPr algn="r">
                        <a:lnSpc>
                          <a:spcPct val="115000"/>
                        </a:lnSpc>
                        <a:spcAft>
                          <a:spcPts val="0"/>
                        </a:spcAft>
                      </a:pPr>
                      <a:r>
                        <a:rPr lang="es-CL" sz="1100">
                          <a:solidFill>
                            <a:srgbClr val="000000"/>
                          </a:solidFill>
                          <a:latin typeface="Calibri"/>
                          <a:ea typeface="Times New Roman"/>
                          <a:cs typeface="Calibri"/>
                        </a:rPr>
                        <a:t>122,3</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EFD3D2"/>
                    </a:solidFill>
                  </a:tcPr>
                </a:tc>
                <a:tc>
                  <a:txBody>
                    <a:bodyPr/>
                    <a:lstStyle/>
                    <a:p>
                      <a:pPr algn="r">
                        <a:lnSpc>
                          <a:spcPct val="115000"/>
                        </a:lnSpc>
                        <a:spcAft>
                          <a:spcPts val="0"/>
                        </a:spcAft>
                      </a:pPr>
                      <a:r>
                        <a:rPr lang="es-CL" sz="1100">
                          <a:solidFill>
                            <a:srgbClr val="000000"/>
                          </a:solidFill>
                          <a:latin typeface="Calibri"/>
                          <a:ea typeface="Times New Roman"/>
                          <a:cs typeface="Calibri"/>
                        </a:rPr>
                        <a:t>469,2</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EFD3D2"/>
                    </a:solidFill>
                  </a:tcPr>
                </a:tc>
                <a:tc>
                  <a:txBody>
                    <a:bodyPr/>
                    <a:lstStyle/>
                    <a:p>
                      <a:pPr algn="r">
                        <a:lnSpc>
                          <a:spcPct val="115000"/>
                        </a:lnSpc>
                        <a:spcAft>
                          <a:spcPts val="0"/>
                        </a:spcAft>
                      </a:pPr>
                      <a:r>
                        <a:rPr lang="es-CL" sz="1100">
                          <a:solidFill>
                            <a:srgbClr val="000000"/>
                          </a:solidFill>
                          <a:latin typeface="Calibri"/>
                          <a:ea typeface="Times New Roman"/>
                          <a:cs typeface="Calibri"/>
                        </a:rPr>
                        <a:t>709,7</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EFD3D2"/>
                    </a:solidFill>
                  </a:tcPr>
                </a:tc>
                <a:tc>
                  <a:txBody>
                    <a:bodyPr/>
                    <a:lstStyle/>
                    <a:p>
                      <a:pPr algn="r">
                        <a:lnSpc>
                          <a:spcPct val="115000"/>
                        </a:lnSpc>
                        <a:spcAft>
                          <a:spcPts val="0"/>
                        </a:spcAft>
                      </a:pPr>
                      <a:r>
                        <a:rPr lang="es-CL" sz="1100">
                          <a:solidFill>
                            <a:srgbClr val="000000"/>
                          </a:solidFill>
                          <a:latin typeface="Calibri"/>
                          <a:ea typeface="Times New Roman"/>
                          <a:cs typeface="Calibri"/>
                        </a:rPr>
                        <a:t>736,0</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EFD3D2"/>
                    </a:solidFill>
                  </a:tcPr>
                </a:tc>
              </a:tr>
              <a:tr h="672074">
                <a:tc>
                  <a:txBody>
                    <a:bodyPr/>
                    <a:lstStyle/>
                    <a:p>
                      <a:pPr>
                        <a:lnSpc>
                          <a:spcPct val="115000"/>
                        </a:lnSpc>
                        <a:spcAft>
                          <a:spcPts val="0"/>
                        </a:spcAft>
                      </a:pPr>
                      <a:r>
                        <a:rPr lang="es-CL" sz="1100" b="1">
                          <a:solidFill>
                            <a:srgbClr val="000000"/>
                          </a:solidFill>
                          <a:latin typeface="Calibri"/>
                          <a:ea typeface="Times New Roman"/>
                          <a:cs typeface="Calibri"/>
                        </a:rPr>
                        <a:t>Dosis de pastillas combinadas solicitadas a la página de Women on Web</a:t>
                      </a:r>
                      <a:endParaRPr lang="es-CL" sz="1100">
                        <a:solidFill>
                          <a:srgbClr val="000000"/>
                        </a:solidFill>
                        <a:latin typeface="Calibri"/>
                        <a:ea typeface="Calibri"/>
                        <a:cs typeface="Times New Roman"/>
                      </a:endParaRPr>
                    </a:p>
                  </a:txBody>
                  <a:tcPr marL="65992" marR="65992"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a:noFill/>
                    </a:lnB>
                    <a:solidFill>
                      <a:srgbClr val="FFFFFF"/>
                    </a:solidFill>
                  </a:tcPr>
                </a:tc>
                <a:tc>
                  <a:txBody>
                    <a:bodyPr/>
                    <a:lstStyle/>
                    <a:p>
                      <a:pPr algn="r">
                        <a:lnSpc>
                          <a:spcPct val="115000"/>
                        </a:lnSpc>
                        <a:spcAft>
                          <a:spcPts val="0"/>
                        </a:spcAft>
                      </a:pPr>
                      <a:r>
                        <a:rPr lang="es-CL" sz="1100">
                          <a:solidFill>
                            <a:srgbClr val="000000"/>
                          </a:solidFill>
                          <a:latin typeface="Calibri"/>
                          <a:ea typeface="Times New Roman"/>
                          <a:cs typeface="Calibri"/>
                        </a:rPr>
                        <a:t>53000</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c>
                  <a:txBody>
                    <a:bodyPr/>
                    <a:lstStyle/>
                    <a:p>
                      <a:pPr algn="r">
                        <a:lnSpc>
                          <a:spcPct val="115000"/>
                        </a:lnSpc>
                        <a:spcAft>
                          <a:spcPts val="0"/>
                        </a:spcAft>
                      </a:pPr>
                      <a:r>
                        <a:rPr lang="es-CL" sz="1100">
                          <a:solidFill>
                            <a:srgbClr val="000000"/>
                          </a:solidFill>
                          <a:latin typeface="Calibri"/>
                          <a:ea typeface="Times New Roman"/>
                          <a:cs typeface="Calibri"/>
                        </a:rPr>
                        <a:t>113,3</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c>
                  <a:txBody>
                    <a:bodyPr/>
                    <a:lstStyle/>
                    <a:p>
                      <a:pPr algn="r">
                        <a:lnSpc>
                          <a:spcPct val="115000"/>
                        </a:lnSpc>
                        <a:spcAft>
                          <a:spcPts val="0"/>
                        </a:spcAft>
                      </a:pPr>
                      <a:r>
                        <a:rPr lang="es-CL" sz="1100">
                          <a:solidFill>
                            <a:srgbClr val="000000"/>
                          </a:solidFill>
                          <a:latin typeface="Calibri"/>
                          <a:ea typeface="Times New Roman"/>
                          <a:cs typeface="Calibri"/>
                        </a:rPr>
                        <a:t>81,0</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c>
                  <a:txBody>
                    <a:bodyPr/>
                    <a:lstStyle/>
                    <a:p>
                      <a:pPr algn="r">
                        <a:lnSpc>
                          <a:spcPct val="115000"/>
                        </a:lnSpc>
                        <a:spcAft>
                          <a:spcPts val="0"/>
                        </a:spcAft>
                      </a:pPr>
                      <a:r>
                        <a:rPr lang="es-CL" sz="1100">
                          <a:solidFill>
                            <a:srgbClr val="000000"/>
                          </a:solidFill>
                          <a:latin typeface="Calibri"/>
                          <a:ea typeface="Times New Roman"/>
                          <a:cs typeface="Calibri"/>
                        </a:rPr>
                        <a:t>310,9</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c>
                  <a:txBody>
                    <a:bodyPr/>
                    <a:lstStyle/>
                    <a:p>
                      <a:pPr algn="r">
                        <a:lnSpc>
                          <a:spcPct val="115000"/>
                        </a:lnSpc>
                        <a:spcAft>
                          <a:spcPts val="0"/>
                        </a:spcAft>
                      </a:pPr>
                      <a:r>
                        <a:rPr lang="es-CL" sz="1100">
                          <a:solidFill>
                            <a:srgbClr val="000000"/>
                          </a:solidFill>
                          <a:latin typeface="Calibri"/>
                          <a:ea typeface="Times New Roman"/>
                          <a:cs typeface="Calibri"/>
                        </a:rPr>
                        <a:t>470,2</a:t>
                      </a:r>
                      <a:endParaRPr lang="es-CL" sz="110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c>
                  <a:txBody>
                    <a:bodyPr/>
                    <a:lstStyle/>
                    <a:p>
                      <a:pPr algn="r">
                        <a:lnSpc>
                          <a:spcPct val="115000"/>
                        </a:lnSpc>
                        <a:spcAft>
                          <a:spcPts val="0"/>
                        </a:spcAft>
                      </a:pPr>
                      <a:r>
                        <a:rPr lang="es-CL" sz="1100" dirty="0">
                          <a:solidFill>
                            <a:srgbClr val="000000"/>
                          </a:solidFill>
                          <a:latin typeface="Calibri"/>
                          <a:ea typeface="Times New Roman"/>
                          <a:cs typeface="Calibri"/>
                        </a:rPr>
                        <a:t>487,6</a:t>
                      </a:r>
                      <a:endParaRPr lang="es-CL" sz="1100" dirty="0">
                        <a:solidFill>
                          <a:srgbClr val="000000"/>
                        </a:solidFill>
                        <a:latin typeface="Calibri"/>
                        <a:ea typeface="Calibri"/>
                        <a:cs typeface="Times New Roman"/>
                      </a:endParaRPr>
                    </a:p>
                  </a:txBody>
                  <a:tcPr marL="65992" marR="65992"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DFA7A6"/>
                    </a:solidFill>
                  </a:tcPr>
                </a:tc>
              </a:tr>
            </a:tbl>
          </a:graphicData>
        </a:graphic>
      </p:graphicFrame>
      <p:sp>
        <p:nvSpPr>
          <p:cNvPr id="6" name="5 Marcador de texto"/>
          <p:cNvSpPr>
            <a:spLocks noGrp="1"/>
          </p:cNvSpPr>
          <p:nvPr>
            <p:ph type="body" sz="half" idx="4294967295"/>
          </p:nvPr>
        </p:nvSpPr>
        <p:spPr>
          <a:xfrm>
            <a:off x="2087563" y="5732463"/>
            <a:ext cx="7056437" cy="936625"/>
          </a:xfrm>
        </p:spPr>
        <p:txBody>
          <a:bodyPr>
            <a:normAutofit fontScale="62500" lnSpcReduction="20000"/>
          </a:bodyPr>
          <a:lstStyle/>
          <a:p>
            <a:r>
              <a:rPr lang="es-CL" dirty="0" smtClean="0"/>
              <a:t>Este cuadro muestra los precios de referencia de productos comunes comparados con la oferta que existe de medicamentos para abortar. Estos precios de referencia han sido tomados de las ofertas en Internet, pues en Chile NO SE COMERCIALIZA EL MEDICAMENTO EN LAS FARMACIAS.</a:t>
            </a:r>
            <a:endParaRPr lang="es-C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Título"/>
          <p:cNvSpPr>
            <a:spLocks noGrp="1"/>
          </p:cNvSpPr>
          <p:nvPr>
            <p:ph type="title"/>
          </p:nvPr>
        </p:nvSpPr>
        <p:spPr/>
        <p:txBody>
          <a:bodyPr/>
          <a:lstStyle/>
          <a:p>
            <a:endParaRPr lang="es-CL"/>
          </a:p>
        </p:txBody>
      </p:sp>
      <p:sp>
        <p:nvSpPr>
          <p:cNvPr id="9" name="8 Marcador de contenido"/>
          <p:cNvSpPr>
            <a:spLocks noGrp="1"/>
          </p:cNvSpPr>
          <p:nvPr>
            <p:ph sz="quarter" idx="1"/>
          </p:nvPr>
        </p:nvSpPr>
        <p:spPr/>
        <p:txBody>
          <a:bodyPr/>
          <a:lstStyle/>
          <a:p>
            <a:r>
              <a:rPr lang="es-CL" dirty="0" smtClean="0"/>
              <a:t>Según el cuadro anterior, podemos sostener que, una mujer que en Chile gana el sueldo mínimo, </a:t>
            </a:r>
            <a:r>
              <a:rPr lang="es-CL" sz="3200" b="1" dirty="0" smtClean="0"/>
              <a:t>debe trabajar durante 20 días para comprar la dosis de 12 pastillas </a:t>
            </a:r>
            <a:r>
              <a:rPr lang="es-CL" dirty="0" smtClean="0"/>
              <a:t>que es la recomendada por la OMS.</a:t>
            </a:r>
          </a:p>
          <a:p>
            <a:endParaRPr lang="es-CL" dirty="0" smtClean="0"/>
          </a:p>
          <a:p>
            <a:endParaRPr lang="es-CL" dirty="0"/>
          </a:p>
        </p:txBody>
      </p:sp>
      <p:pic>
        <p:nvPicPr>
          <p:cNvPr id="5" name="4 Imagen" descr="legal.jpg"/>
          <p:cNvPicPr>
            <a:picLocks noChangeAspect="1"/>
          </p:cNvPicPr>
          <p:nvPr/>
        </p:nvPicPr>
        <p:blipFill>
          <a:blip r:embed="rId2" cstate="print"/>
          <a:stretch>
            <a:fillRect/>
          </a:stretch>
        </p:blipFill>
        <p:spPr>
          <a:xfrm>
            <a:off x="1403648" y="3573016"/>
            <a:ext cx="5715000" cy="2809875"/>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normAutofit fontScale="90000"/>
          </a:bodyPr>
          <a:lstStyle/>
          <a:p>
            <a:r>
              <a:rPr lang="es-ES_tradnl" dirty="0" smtClean="0"/>
              <a:t>www.abortoinformacionsegura.blogspot.com</a:t>
            </a:r>
            <a:endParaRPr lang="es-CL" dirty="0"/>
          </a:p>
        </p:txBody>
      </p:sp>
      <p:sp>
        <p:nvSpPr>
          <p:cNvPr id="14" name="13 Marcador de contenido"/>
          <p:cNvSpPr>
            <a:spLocks noGrp="1"/>
          </p:cNvSpPr>
          <p:nvPr>
            <p:ph sz="quarter" idx="1"/>
          </p:nvPr>
        </p:nvSpPr>
        <p:spPr/>
        <p:txBody>
          <a:bodyPr/>
          <a:lstStyle/>
          <a:p>
            <a:endParaRPr lang="es-CL"/>
          </a:p>
        </p:txBody>
      </p:sp>
      <p:pic>
        <p:nvPicPr>
          <p:cNvPr id="6" name="Picture 3" descr="C:\Users\Angela\Desktop\header.png"/>
          <p:cNvPicPr>
            <a:picLocks noChangeAspect="1" noChangeArrowheads="1"/>
          </p:cNvPicPr>
          <p:nvPr/>
        </p:nvPicPr>
        <p:blipFill>
          <a:blip r:embed="rId2" cstate="print"/>
          <a:srcRect/>
          <a:stretch>
            <a:fillRect/>
          </a:stretch>
        </p:blipFill>
        <p:spPr bwMode="auto">
          <a:xfrm>
            <a:off x="0" y="2492896"/>
            <a:ext cx="9144000" cy="224028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dirty="0"/>
          </a:p>
        </p:txBody>
      </p:sp>
      <p:sp>
        <p:nvSpPr>
          <p:cNvPr id="3" name="2 Marcador de contenido"/>
          <p:cNvSpPr>
            <a:spLocks noGrp="1"/>
          </p:cNvSpPr>
          <p:nvPr>
            <p:ph sz="quarter" idx="1"/>
          </p:nvPr>
        </p:nvSpPr>
        <p:spPr/>
        <p:txBody>
          <a:bodyPr>
            <a:normAutofit/>
          </a:bodyPr>
          <a:lstStyle/>
          <a:p>
            <a:r>
              <a:rPr lang="es-CL" dirty="0" smtClean="0"/>
              <a:t>La Red ha realizado sistematizaciones con las experiencias recogidas de los llamados a la línea, lo que nos ha permitido visualizar las demandas de las mujeres, así como la evaluación de nuestra labor como colectivo.</a:t>
            </a:r>
          </a:p>
          <a:p>
            <a:r>
              <a:rPr lang="es-CL" dirty="0" smtClean="0"/>
              <a:t>Estos son los resultados de la sistematización de los dos años que lleva la línea, desde el año 2009 hasta julio del 2011.</a:t>
            </a:r>
            <a:endParaRPr lang="es-C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Datos generales </a:t>
            </a:r>
            <a:endParaRPr lang="es-CL" dirty="0"/>
          </a:p>
        </p:txBody>
      </p:sp>
      <p:sp>
        <p:nvSpPr>
          <p:cNvPr id="3" name="2 Marcador de contenido"/>
          <p:cNvSpPr>
            <a:spLocks noGrp="1"/>
          </p:cNvSpPr>
          <p:nvPr>
            <p:ph sz="quarter" idx="1"/>
          </p:nvPr>
        </p:nvSpPr>
        <p:spPr/>
        <p:txBody>
          <a:bodyPr>
            <a:normAutofit fontScale="92500" lnSpcReduction="10000"/>
          </a:bodyPr>
          <a:lstStyle/>
          <a:p>
            <a:endParaRPr lang="es-CL" dirty="0" smtClean="0"/>
          </a:p>
          <a:p>
            <a:r>
              <a:rPr lang="es-CL" dirty="0" smtClean="0"/>
              <a:t>Llamadas totales sistematizadas: 2853</a:t>
            </a:r>
          </a:p>
          <a:p>
            <a:endParaRPr lang="es-CL" dirty="0" smtClean="0"/>
          </a:p>
          <a:p>
            <a:r>
              <a:rPr lang="es-CL" dirty="0" smtClean="0"/>
              <a:t>Fechas de los registros: entre Junio 2009 y Junio del 2011.</a:t>
            </a:r>
          </a:p>
          <a:p>
            <a:pPr>
              <a:buNone/>
            </a:pPr>
            <a:endParaRPr lang="es-CL" dirty="0" smtClean="0"/>
          </a:p>
          <a:p>
            <a:r>
              <a:rPr lang="es-CL" dirty="0" smtClean="0"/>
              <a:t>Esta sistematización se realizó con las llamadas recibidas y REGISTRADAS EN LA BITÁCORA.</a:t>
            </a:r>
          </a:p>
          <a:p>
            <a:endParaRPr lang="es-CL" dirty="0" smtClean="0"/>
          </a:p>
          <a:p>
            <a:r>
              <a:rPr lang="es-CL" dirty="0" smtClean="0"/>
              <a:t>No fueron consideradas las llamadas perdidas.</a:t>
            </a:r>
          </a:p>
          <a:p>
            <a:endParaRPr lang="es-CL" dirty="0" smtClean="0"/>
          </a:p>
          <a:p>
            <a:r>
              <a:rPr lang="es-CL" dirty="0" smtClean="0"/>
              <a:t>Los códigos se crearon a través de la información obtenida.</a:t>
            </a:r>
          </a:p>
          <a:p>
            <a:endParaRPr lang="es-CL"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332656"/>
            <a:ext cx="8229600" cy="1143000"/>
          </a:xfrm>
        </p:spPr>
        <p:txBody>
          <a:bodyPr>
            <a:noAutofit/>
          </a:bodyPr>
          <a:lstStyle/>
          <a:p>
            <a:r>
              <a:rPr lang="es-CL" sz="2800" dirty="0" smtClean="0"/>
              <a:t>¿Quienes realizaron las llamadas  durante el primer año de funcionamiento de la línea?</a:t>
            </a:r>
            <a:endParaRPr lang="es-CL" sz="2800" dirty="0"/>
          </a:p>
        </p:txBody>
      </p:sp>
      <p:graphicFrame>
        <p:nvGraphicFramePr>
          <p:cNvPr id="6" name="2 Gráfico"/>
          <p:cNvGraphicFramePr>
            <a:graphicFrameLocks noGrp="1"/>
          </p:cNvGraphicFramePr>
          <p:nvPr>
            <p:ph sz="quarter" idx="1"/>
          </p:nvPr>
        </p:nvGraphicFramePr>
        <p:xfrm>
          <a:off x="914400" y="1447800"/>
          <a:ext cx="7772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L" sz="2800" dirty="0" smtClean="0"/>
              <a:t>¿Quién realiza la llamada? (Durante todo el período de funcionamiento dela línea)</a:t>
            </a:r>
            <a:endParaRPr lang="es-CL" sz="2800" dirty="0"/>
          </a:p>
        </p:txBody>
      </p:sp>
      <p:graphicFrame>
        <p:nvGraphicFramePr>
          <p:cNvPr id="4" name="1 Gráfico"/>
          <p:cNvGraphicFramePr>
            <a:graphicFrameLocks noGrp="1"/>
          </p:cNvGraphicFramePr>
          <p:nvPr>
            <p:ph sz="quarter" idx="1"/>
          </p:nvPr>
        </p:nvGraphicFramePr>
        <p:xfrm>
          <a:off x="914400" y="1447800"/>
          <a:ext cx="7772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Preguntas mas frecuentes (2009- 2011)</a:t>
            </a:r>
            <a:endParaRPr lang="es-CL" dirty="0"/>
          </a:p>
        </p:txBody>
      </p:sp>
      <p:graphicFrame>
        <p:nvGraphicFramePr>
          <p:cNvPr id="6" name="1 Gráfico"/>
          <p:cNvGraphicFramePr>
            <a:graphicFrameLocks noGrp="1"/>
          </p:cNvGraphicFramePr>
          <p:nvPr>
            <p:ph sz="quarter" idx="1"/>
          </p:nvPr>
        </p:nvGraphicFramePr>
        <p:xfrm>
          <a:off x="457200" y="1268760"/>
          <a:ext cx="8229600" cy="485740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Preguntas frecuentes según año</a:t>
            </a:r>
            <a:endParaRPr lang="es-CL" dirty="0"/>
          </a:p>
        </p:txBody>
      </p:sp>
      <p:graphicFrame>
        <p:nvGraphicFramePr>
          <p:cNvPr id="6" name="6 Gráfico"/>
          <p:cNvGraphicFramePr>
            <a:graphicFrameLocks noGrp="1"/>
          </p:cNvGraphicFramePr>
          <p:nvPr>
            <p:ph sz="quarter" idx="1"/>
          </p:nvPr>
        </p:nvGraphicFramePr>
        <p:xfrm>
          <a:off x="457200" y="1268760"/>
          <a:ext cx="8229600" cy="485740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¿Cómo se enteró de la existencia de la Línea? Período 2009-2011</a:t>
            </a:r>
            <a:endParaRPr lang="es-CL" dirty="0"/>
          </a:p>
        </p:txBody>
      </p:sp>
      <p:graphicFrame>
        <p:nvGraphicFramePr>
          <p:cNvPr id="4" name="7 Gráfico"/>
          <p:cNvGraphicFramePr>
            <a:graphicFrameLocks noGrp="1"/>
          </p:cNvGraphicFramePr>
          <p:nvPr>
            <p:ph sz="quarter" idx="1"/>
          </p:nvPr>
        </p:nvGraphicFramePr>
        <p:xfrm>
          <a:off x="914400" y="1447800"/>
          <a:ext cx="7772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¿Cómo se enteró de la existencia de la Línea? (Comparativo por año)</a:t>
            </a:r>
            <a:endParaRPr lang="es-CL" dirty="0"/>
          </a:p>
        </p:txBody>
      </p:sp>
      <p:graphicFrame>
        <p:nvGraphicFramePr>
          <p:cNvPr id="8" name="2 Gráfico"/>
          <p:cNvGraphicFramePr>
            <a:graphicFrameLocks noGrp="1"/>
          </p:cNvGraphicFramePr>
          <p:nvPr>
            <p:ph sz="quarter" idx="1"/>
          </p:nvPr>
        </p:nvGraphicFramePr>
        <p:xfrm>
          <a:off x="914400" y="1447800"/>
          <a:ext cx="7772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dad">
  <a:themeElements>
    <a:clrScheme name="Equida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dad">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332</TotalTime>
  <Words>820</Words>
  <Application>Microsoft Office PowerPoint</Application>
  <PresentationFormat>Presentación en pantalla (4:3)</PresentationFormat>
  <Paragraphs>106</Paragraphs>
  <Slides>19</Slides>
  <Notes>0</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Equidad</vt:lpstr>
      <vt:lpstr>Presentación Línea “Aborto Información Segura”    2009-2011</vt:lpstr>
      <vt:lpstr>Diapositiva 2</vt:lpstr>
      <vt:lpstr>Datos generales </vt:lpstr>
      <vt:lpstr>¿Quienes realizaron las llamadas  durante el primer año de funcionamiento de la línea?</vt:lpstr>
      <vt:lpstr>¿Quién realiza la llamada? (Durante todo el período de funcionamiento dela línea)</vt:lpstr>
      <vt:lpstr>Preguntas mas frecuentes (2009- 2011)</vt:lpstr>
      <vt:lpstr>Preguntas frecuentes según año</vt:lpstr>
      <vt:lpstr>¿Cómo se enteró de la existencia de la Línea? Período 2009-2011</vt:lpstr>
      <vt:lpstr>¿Cómo se enteró de la existencia de la Línea? (Comparativo por año)</vt:lpstr>
      <vt:lpstr>Actitud del llamado</vt:lpstr>
      <vt:lpstr>Algunos ejemplos que han aparecido en los llamados a la línea durante el primer semestre del año 2011</vt:lpstr>
      <vt:lpstr>Algunas conclusiones:</vt:lpstr>
      <vt:lpstr>Difusión</vt:lpstr>
      <vt:lpstr>Difusión</vt:lpstr>
      <vt:lpstr>Venta del medicamento:</vt:lpstr>
      <vt:lpstr>Diapositiva 16</vt:lpstr>
      <vt:lpstr>Cuanto cuesta abortar en Chile</vt:lpstr>
      <vt:lpstr>Diapositiva 18</vt:lpstr>
      <vt:lpstr>www.abortoinformacionsegura.blogspot.com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Angela</dc:creator>
  <cp:lastModifiedBy>Angela</cp:lastModifiedBy>
  <cp:revision>37</cp:revision>
  <dcterms:created xsi:type="dcterms:W3CDTF">2011-07-12T00:12:10Z</dcterms:created>
  <dcterms:modified xsi:type="dcterms:W3CDTF">2012-03-30T21:16:50Z</dcterms:modified>
</cp:coreProperties>
</file>